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3"/>
  </p:notesMasterIdLst>
  <p:handoutMasterIdLst>
    <p:handoutMasterId r:id="rId114"/>
  </p:handoutMasterIdLst>
  <p:sldIdLst>
    <p:sldId id="540" r:id="rId2"/>
    <p:sldId id="781" r:id="rId3"/>
    <p:sldId id="835" r:id="rId4"/>
    <p:sldId id="836" r:id="rId5"/>
    <p:sldId id="834" r:id="rId6"/>
    <p:sldId id="763" r:id="rId7"/>
    <p:sldId id="861" r:id="rId8"/>
    <p:sldId id="862" r:id="rId9"/>
    <p:sldId id="863" r:id="rId10"/>
    <p:sldId id="776" r:id="rId11"/>
    <p:sldId id="791" r:id="rId12"/>
    <p:sldId id="792" r:id="rId13"/>
    <p:sldId id="793" r:id="rId14"/>
    <p:sldId id="794" r:id="rId15"/>
    <p:sldId id="766" r:id="rId16"/>
    <p:sldId id="767" r:id="rId17"/>
    <p:sldId id="796" r:id="rId18"/>
    <p:sldId id="797" r:id="rId19"/>
    <p:sldId id="798" r:id="rId20"/>
    <p:sldId id="799" r:id="rId21"/>
    <p:sldId id="837" r:id="rId22"/>
    <p:sldId id="838" r:id="rId23"/>
    <p:sldId id="839" r:id="rId24"/>
    <p:sldId id="800" r:id="rId25"/>
    <p:sldId id="801" r:id="rId26"/>
    <p:sldId id="604" r:id="rId27"/>
    <p:sldId id="605" r:id="rId28"/>
    <p:sldId id="606" r:id="rId29"/>
    <p:sldId id="607" r:id="rId30"/>
    <p:sldId id="713" r:id="rId31"/>
    <p:sldId id="721" r:id="rId32"/>
    <p:sldId id="612" r:id="rId33"/>
    <p:sldId id="719" r:id="rId34"/>
    <p:sldId id="714" r:id="rId35"/>
    <p:sldId id="715" r:id="rId36"/>
    <p:sldId id="717" r:id="rId37"/>
    <p:sldId id="613" r:id="rId38"/>
    <p:sldId id="678" r:id="rId39"/>
    <p:sldId id="679" r:id="rId40"/>
    <p:sldId id="684" r:id="rId41"/>
    <p:sldId id="680" r:id="rId42"/>
    <p:sldId id="681" r:id="rId43"/>
    <p:sldId id="682" r:id="rId44"/>
    <p:sldId id="683" r:id="rId45"/>
    <p:sldId id="676" r:id="rId46"/>
    <p:sldId id="622" r:id="rId47"/>
    <p:sldId id="623" r:id="rId48"/>
    <p:sldId id="867" r:id="rId49"/>
    <p:sldId id="868" r:id="rId50"/>
    <p:sldId id="641" r:id="rId51"/>
    <p:sldId id="789" r:id="rId52"/>
    <p:sldId id="866" r:id="rId53"/>
    <p:sldId id="790" r:id="rId54"/>
    <p:sldId id="642" r:id="rId55"/>
    <p:sldId id="643" r:id="rId56"/>
    <p:sldId id="644" r:id="rId57"/>
    <p:sldId id="645" r:id="rId58"/>
    <p:sldId id="833" r:id="rId59"/>
    <p:sldId id="842" r:id="rId60"/>
    <p:sldId id="843" r:id="rId61"/>
    <p:sldId id="844" r:id="rId62"/>
    <p:sldId id="850" r:id="rId63"/>
    <p:sldId id="851" r:id="rId64"/>
    <p:sldId id="840" r:id="rId65"/>
    <p:sldId id="852" r:id="rId66"/>
    <p:sldId id="687" r:id="rId67"/>
    <p:sldId id="788" r:id="rId68"/>
    <p:sldId id="802" r:id="rId69"/>
    <p:sldId id="853" r:id="rId70"/>
    <p:sldId id="854" r:id="rId71"/>
    <p:sldId id="855" r:id="rId72"/>
    <p:sldId id="856" r:id="rId73"/>
    <p:sldId id="857" r:id="rId74"/>
    <p:sldId id="858" r:id="rId75"/>
    <p:sldId id="859" r:id="rId76"/>
    <p:sldId id="803" r:id="rId77"/>
    <p:sldId id="804" r:id="rId78"/>
    <p:sldId id="805" r:id="rId79"/>
    <p:sldId id="806" r:id="rId80"/>
    <p:sldId id="807" r:id="rId81"/>
    <p:sldId id="808" r:id="rId82"/>
    <p:sldId id="809" r:id="rId83"/>
    <p:sldId id="810" r:id="rId84"/>
    <p:sldId id="811" r:id="rId85"/>
    <p:sldId id="812" r:id="rId86"/>
    <p:sldId id="813" r:id="rId87"/>
    <p:sldId id="814" r:id="rId88"/>
    <p:sldId id="815" r:id="rId89"/>
    <p:sldId id="816" r:id="rId90"/>
    <p:sldId id="817" r:id="rId91"/>
    <p:sldId id="818" r:id="rId92"/>
    <p:sldId id="819" r:id="rId93"/>
    <p:sldId id="820" r:id="rId94"/>
    <p:sldId id="821" r:id="rId95"/>
    <p:sldId id="822" r:id="rId96"/>
    <p:sldId id="823" r:id="rId97"/>
    <p:sldId id="824" r:id="rId98"/>
    <p:sldId id="825" r:id="rId99"/>
    <p:sldId id="826" r:id="rId100"/>
    <p:sldId id="827" r:id="rId101"/>
    <p:sldId id="828" r:id="rId102"/>
    <p:sldId id="829" r:id="rId103"/>
    <p:sldId id="830" r:id="rId104"/>
    <p:sldId id="831" r:id="rId105"/>
    <p:sldId id="845" r:id="rId106"/>
    <p:sldId id="846" r:id="rId107"/>
    <p:sldId id="847" r:id="rId108"/>
    <p:sldId id="848" r:id="rId109"/>
    <p:sldId id="849" r:id="rId110"/>
    <p:sldId id="864" r:id="rId111"/>
    <p:sldId id="865" r:id="rId11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2556" autoAdjust="0"/>
  </p:normalViewPr>
  <p:slideViewPr>
    <p:cSldViewPr>
      <p:cViewPr varScale="1">
        <p:scale>
          <a:sx n="97" d="100"/>
          <a:sy n="97" d="100"/>
        </p:scale>
        <p:origin x="-1416" y="-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8" d="100"/>
        <a:sy n="158" d="100"/>
      </p:scale>
      <p:origin x="0" y="25144"/>
    </p:cViewPr>
  </p:sorterViewPr>
  <p:notesViewPr>
    <p:cSldViewPr>
      <p:cViewPr varScale="1">
        <p:scale>
          <a:sx n="121" d="100"/>
          <a:sy n="121" d="100"/>
        </p:scale>
        <p:origin x="-1256" y="-104"/>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02/10/2012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puzzle is related to another one that I didn’t mention yet.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related puzzle about</a:t>
            </a:r>
            <a:r>
              <a:rPr lang="en-US" baseline="0" dirty="0" smtClean="0"/>
              <a:t> automaticity. </a:t>
            </a:r>
          </a:p>
          <a:p>
            <a:r>
              <a:rPr lang="en-US" dirty="0" smtClean="0"/>
              <a:t>A process is \</a:t>
            </a:r>
            <a:r>
              <a:rPr lang="en-US" dirty="0" err="1" smtClean="0"/>
              <a:t>emph</a:t>
            </a:r>
            <a:r>
              <a:rPr lang="en-US" dirty="0" smtClean="0"/>
              <a:t>{automatic} if whether it occurs is to a significant degree independent of its relevance to the particulars of the subject's motives and aims.</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evidence says yes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13</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evidence says no.</a:t>
            </a:r>
          </a:p>
          <a:p>
            <a:r>
              <a:rPr lang="en-US" dirty="0" smtClean="0"/>
              <a:t>And the case for a ‘no’ answer is indirectly supported by evidence that tracking perceptions and beliefs---and even merely holding in mind what another believes, where no inference is required---involves a measurable processing cost  \</a:t>
            </a:r>
            <a:r>
              <a:rPr lang="en-US" dirty="0" err="1" smtClean="0"/>
              <a:t>citep</a:t>
            </a:r>
            <a:r>
              <a:rPr lang="en-US" dirty="0" smtClean="0"/>
              <a:t>{apperly:2008_back,apperly:2010_limits}, consumes attention and working memory in fully competent adults (\</a:t>
            </a:r>
            <a:r>
              <a:rPr lang="en-US" dirty="0" err="1" smtClean="0"/>
              <a:t>citealp</a:t>
            </a:r>
            <a:r>
              <a:rPr lang="en-US" dirty="0" smtClean="0"/>
              <a:t>{en_1698, lin:2010_reflexively, en_1547} experiments 4-5), may require inhibition \</a:t>
            </a:r>
            <a:r>
              <a:rPr lang="en-US" dirty="0" err="1" smtClean="0"/>
              <a:t>citep</a:t>
            </a:r>
            <a:r>
              <a:rPr lang="en-US" dirty="0" smtClean="0"/>
              <a:t>{bull:2008_role} and makes demands on executive function \</a:t>
            </a:r>
            <a:r>
              <a:rPr lang="en-US" dirty="0" err="1" smtClean="0"/>
              <a:t>citep</a:t>
            </a:r>
            <a:r>
              <a:rPr lang="en-US" dirty="0" smtClean="0"/>
              <a:t>{apperly:2004_frontal,samson:2005_seeing}.</a:t>
            </a:r>
          </a:p>
          <a:p>
            <a:r>
              <a:rPr lang="en-US" dirty="0" smtClean="0"/>
              <a:t>These findings, taken together, suggest that tracking others' perceptions and beliefs is sometimes not automatic.</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Anyway, I’m betting that in order to solve the puzzle one of the things we are going to have to do is to task what it</a:t>
            </a:r>
            <a:r>
              <a:rPr lang="en-US" baseline="0" dirty="0" smtClean="0"/>
              <a:t> is to represent beliefs and other mental states.</a:t>
            </a:r>
          </a:p>
          <a:p>
            <a:r>
              <a:rPr lang="en-US" baseline="0" dirty="0" smtClean="0"/>
              <a:t>And I think there are reasons aside from the puzzle from wanting to do this as well --- I mention the puzzle mainly because it seems to me a way of making the question seem urgent.</a:t>
            </a:r>
            <a:endParaRPr lang="en-US" dirty="0" smtClean="0"/>
          </a:p>
          <a:p>
            <a:r>
              <a:rPr lang="en-US" dirty="0" smtClean="0"/>
              <a:t>In the last lecture I we asked what might be involved in representing beliefs. </a:t>
            </a:r>
          </a:p>
          <a:p>
            <a:r>
              <a:rPr lang="en-US" dirty="0" smtClean="0"/>
              <a:t>I suggested that when someone</a:t>
            </a:r>
            <a:r>
              <a:rPr lang="en-US" baseline="0" dirty="0" smtClean="0"/>
              <a:t> represents a belief, there are two parameters to specify.</a:t>
            </a:r>
          </a:p>
        </p:txBody>
      </p:sp>
      <p:sp>
        <p:nvSpPr>
          <p:cNvPr id="4" name="Slide Number Placeholder 3"/>
          <p:cNvSpPr>
            <a:spLocks noGrp="1"/>
          </p:cNvSpPr>
          <p:nvPr>
            <p:ph type="sldNum" idx="10"/>
          </p:nvPr>
        </p:nvSpPr>
        <p:spPr/>
        <p:txBody>
          <a:bodyPr/>
          <a:lstStyle/>
          <a:p>
            <a:fld id="{24688D03-F045-B643-BD3A-F95C8B91471A}" type="slidenum">
              <a:rPr lang="en-GB" smtClean="0"/>
              <a:pPr/>
              <a:t>15</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16</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In representing a belief you have to represent a subject, an attitude and a content.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17</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First, you have to specify what sort of abstract objects they are using to distinguish among the contents of beliefs.</a:t>
            </a:r>
          </a:p>
          <a:p>
            <a:r>
              <a:rPr lang="en-US" baseline="0" dirty="0" smtClean="0"/>
              <a:t>This is analogous to specifying what sort of scale someone is using when they represent the temperatures of things.</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18</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Second, you have to specify what sort of model they are using of the attitudes.</a:t>
            </a:r>
            <a:endParaRPr lang="en-US" dirty="0" smtClean="0"/>
          </a:p>
          <a:p>
            <a:r>
              <a:rPr lang="en-US" dirty="0" smtClean="0"/>
              <a:t>This</a:t>
            </a:r>
            <a:r>
              <a:rPr lang="en-US" baseline="0" dirty="0" smtClean="0"/>
              <a:t> is analogous to specifying what sort of model someone is using when they represent mass or force---they might be thinking about these things in terms of the roles they have classical or quantum theories for example, or in some other way.</a:t>
            </a:r>
          </a:p>
          <a:p>
            <a:r>
              <a:rPr lang="en-US" baseline="0" dirty="0" smtClean="0"/>
              <a:t>Last week I tried to suggest there are simpler and more complex models of the attitudes.</a:t>
            </a:r>
          </a:p>
          <a:p>
            <a:r>
              <a:rPr lang="en-US" baseline="0" dirty="0" smtClean="0"/>
              <a:t>I wanted us to focus on decision theory as a model of belief and desire and how they might interact to produce actions because this is such a well-studied model, and one that seems to be </a:t>
            </a:r>
            <a:r>
              <a:rPr lang="en-US" baseline="0" dirty="0" err="1" smtClean="0"/>
              <a:t>realised</a:t>
            </a:r>
            <a:r>
              <a:rPr lang="en-US" baseline="0" dirty="0" smtClean="0"/>
              <a:t> by a wide range of structures from large organizations to parts of human motor control.</a:t>
            </a:r>
          </a:p>
          <a:p>
            <a:r>
              <a:rPr lang="en-US" baseline="0" dirty="0" smtClean="0"/>
              <a:t>I didn’t mean to suggest that there are stronger reasons for being interested in decision theory, however.</a:t>
            </a:r>
          </a:p>
          <a:p>
            <a:endParaRPr lang="en-US" baseline="0" dirty="0" smtClean="0"/>
          </a:p>
          <a:p>
            <a:r>
              <a:rPr lang="en-US" baseline="0" dirty="0" smtClean="0"/>
              <a:t>The key thought from last week was just this.</a:t>
            </a:r>
          </a:p>
          <a:p>
            <a:r>
              <a:rPr lang="en-US" baseline="0" dirty="0" smtClean="0"/>
              <a:t>An engineer doesn’t particularly care about the accuracy of the physical models that she uses.</a:t>
            </a:r>
          </a:p>
          <a:p>
            <a:r>
              <a:rPr lang="en-US" dirty="0" smtClean="0"/>
              <a:t>She only cares that</a:t>
            </a:r>
            <a:r>
              <a:rPr lang="en-US" baseline="0" dirty="0" smtClean="0"/>
              <a:t> they are accurate enough for her purposes.</a:t>
            </a:r>
          </a:p>
          <a:p>
            <a:r>
              <a:rPr lang="en-US" baseline="0" dirty="0" smtClean="0"/>
              <a:t>Further, she often faces a trade-off between accuracy and efficiency.  </a:t>
            </a:r>
          </a:p>
          <a:p>
            <a:r>
              <a:rPr lang="en-US" baseline="0" dirty="0" smtClean="0"/>
              <a:t>Using the most accurate models might demand too much in the way of limited resources.</a:t>
            </a:r>
          </a:p>
          <a:p>
            <a:r>
              <a:rPr lang="en-US" baseline="0" dirty="0" smtClean="0"/>
              <a:t>And so she will trade accuracy for efficiency.</a:t>
            </a:r>
          </a:p>
          <a:p>
            <a:r>
              <a:rPr lang="en-US" baseline="0" dirty="0" smtClean="0"/>
              <a:t>Further, she might made different trade-offs in different projects.</a:t>
            </a:r>
          </a:p>
          <a:p>
            <a:r>
              <a:rPr lang="en-US" baseline="0" dirty="0" smtClean="0"/>
              <a:t>For one project she might use a less accurate model, for another project she might know that it’s worth using a more accurate model.</a:t>
            </a:r>
          </a:p>
          <a:p>
            <a:r>
              <a:rPr lang="en-US" baseline="0" dirty="0" smtClean="0"/>
              <a:t>And, finally, which models she can use might depend on her experience and training.</a:t>
            </a:r>
          </a:p>
          <a:p>
            <a:r>
              <a:rPr lang="en-US" baseline="0" dirty="0" smtClean="0"/>
              <a:t>I want to suggest that it is possible in principle to think of </a:t>
            </a:r>
            <a:r>
              <a:rPr lang="en-US" baseline="0" dirty="0" err="1" smtClean="0"/>
              <a:t>mindreaders</a:t>
            </a:r>
            <a:r>
              <a:rPr lang="en-US" baseline="0" dirty="0" smtClean="0"/>
              <a:t> as like engineers.</a:t>
            </a:r>
          </a:p>
          <a:p>
            <a:r>
              <a:rPr lang="en-US" baseline="0" dirty="0" smtClean="0"/>
              <a:t>We have more and less accurate models of the attitudes.</a:t>
            </a:r>
          </a:p>
          <a:p>
            <a:r>
              <a:rPr lang="en-US" baseline="0" dirty="0" smtClean="0"/>
              <a:t>For example, decision theory captures something about mental states but not everything: it is an approximation that can be implemented without incurring great costs.</a:t>
            </a:r>
          </a:p>
          <a:p>
            <a:r>
              <a:rPr lang="en-US" baseline="0" dirty="0" smtClean="0"/>
              <a:t>And we might use more and less accurate models on different occasions.</a:t>
            </a:r>
          </a:p>
          <a:p>
            <a:endParaRPr lang="en-US" baseline="0"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19</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20</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21</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Objection ... what someone is representing when they use simple model of the attitudes is not belief but something lesser ... can avoid this by defining tracking mental states</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23</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with respect to the first puzzle we might avoid contradiction like this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24</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And similarly for the second puzzle about automaticity ...</a:t>
            </a:r>
          </a:p>
          <a:p>
            <a:r>
              <a:rPr lang="en-US" baseline="0" dirty="0" smtClean="0"/>
              <a:t>It’s important to stress that neither puzzle can be completely resolved by distinguishing between models of the attitudes ... I propose that this is a necessary step towards resolving the puzzles rather than something that will completely solve them.</a:t>
            </a:r>
          </a:p>
          <a:p>
            <a:r>
              <a:rPr lang="en-US" baseline="0" dirty="0" smtClean="0"/>
              <a:t>For now the point is just that distinguishing models enables us formally to avoid the contradiction.</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25</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agent’s field is a set of objects related to the agent by proximity. The extent of the field depends on things like lighting and the agent’s orientation.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27</a:t>
            </a:fld>
            <a:endParaRPr lang="en-GB"/>
          </a:p>
        </p:txBody>
      </p:sp>
    </p:spTree>
    <p:extLst>
      <p:ext uri="{BB962C8B-B14F-4D97-AF65-F5344CB8AC3E}">
        <p14:creationId xmlns:p14="http://schemas.microsoft.com/office/powerpoint/2010/main" val="3512120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 To say that an agent is encountering an object just means that it is in her field. The notion of encountering is a proxy for perception: within limits, an agent perceives an object just when she encounters one. But to think about encountering doesn’t require understanding perception. In particular it doesn’t require understanding perceptual modalities, or perspectives or appearances. </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28</a:t>
            </a:fld>
            <a:endParaRPr lang="en-GB"/>
          </a:p>
        </p:txBody>
      </p:sp>
    </p:spTree>
    <p:extLst>
      <p:ext uri="{BB962C8B-B14F-4D97-AF65-F5344CB8AC3E}">
        <p14:creationId xmlns:p14="http://schemas.microsoft.com/office/powerpoint/2010/main" val="4199057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principle says that you can only act on a goal involving an object if you have encountered it. So if you know that someone hasn’t encountered an object, you can predict that they won’t look for it.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29</a:t>
            </a:fld>
            <a:endParaRPr lang="en-GB"/>
          </a:p>
        </p:txBody>
      </p:sp>
    </p:spTree>
    <p:extLst>
      <p:ext uri="{BB962C8B-B14F-4D97-AF65-F5344CB8AC3E}">
        <p14:creationId xmlns:p14="http://schemas.microsoft.com/office/powerpoint/2010/main" val="1569759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experiment by Brian Hare and colleagues, a subordinate chimpanzee makes predictions about a dominant chimpanzee’s ability to retrieve food. They found that the subordinate’s predictions take into account whether the dominant’s view was blocked while the food was placed. This could be explained by the Third Principle. For the subordinate to predict that the dominant will not be able to recover the food, it is sufficient to think: because the dominant did not encounter the food, she will not be able to retrieve it.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30</a:t>
            </a:fld>
            <a:endParaRPr lang="en-GB"/>
          </a:p>
        </p:txBody>
      </p:sp>
    </p:spTree>
    <p:extLst>
      <p:ext uri="{BB962C8B-B14F-4D97-AF65-F5344CB8AC3E}">
        <p14:creationId xmlns:p14="http://schemas.microsoft.com/office/powerpoint/2010/main" val="1160201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toxicity ... </a:t>
            </a:r>
            <a:r>
              <a:rPr lang="en-US" dirty="0" err="1" smtClean="0"/>
              <a:t>odour</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3</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next principles we need the notion of registration. This is a relation between agents, objects and locations. An agent registers an object at a location just if she last encountered it there. Registrations can be correct or incorrect. A registration is incorrect when an agent registers an object at a location but it is not at that location.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32</a:t>
            </a:fld>
            <a:endParaRPr lang="en-GB"/>
          </a:p>
        </p:txBody>
      </p:sp>
    </p:spTree>
    <p:extLst>
      <p:ext uri="{BB962C8B-B14F-4D97-AF65-F5344CB8AC3E}">
        <p14:creationId xmlns:p14="http://schemas.microsoft.com/office/powerpoint/2010/main" val="1334816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says that correct registration is a condition of successful action. If you have a goal involving an object, you will only succeed if you register the object at its actual location. To illustrate, suppose you see someone encountering an object which is then moved while they are not watching it. In this situation, Principle Four allows you to predict that they will not be successful in retrieving that object.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33</a:t>
            </a:fld>
            <a:endParaRPr lang="en-GB"/>
          </a:p>
        </p:txBody>
      </p:sp>
    </p:spTree>
    <p:extLst>
      <p:ext uri="{BB962C8B-B14F-4D97-AF65-F5344CB8AC3E}">
        <p14:creationId xmlns:p14="http://schemas.microsoft.com/office/powerpoint/2010/main" val="2200824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39</a:t>
            </a:fld>
            <a:endParaRPr lang="en-GB"/>
          </a:p>
        </p:txBody>
      </p:sp>
    </p:spTree>
    <p:extLst>
      <p:ext uri="{BB962C8B-B14F-4D97-AF65-F5344CB8AC3E}">
        <p14:creationId xmlns:p14="http://schemas.microsoft.com/office/powerpoint/2010/main" val="3841644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 Four doesn’t enable you to pass false belief tasks. This is because when people have incorrect registrations, this Principle doesn’t allow you to predict what actions they will perform. To do this you need Principle Five. With this Principle, we move from thinking of registration as a condition on action to thinking of it as a cause of action. Principle Five says that agents will act as if objects were actually at the locations they register them as being. What determines where an agent will look for an object is not its actual location but the location the agent registered it as being at. This Principle is sufficient for passing some false belief tasks. </a:t>
            </a:r>
          </a:p>
          <a:p>
            <a:endParaRPr lang="en-US" dirty="0" smtClean="0"/>
          </a:p>
          <a:p>
            <a:r>
              <a:rPr lang="en-US" dirty="0" smtClean="0"/>
              <a:t>These five Principles can be extended to explain further theory of mind abilities. I only cover these five in the poster because they are the minimum needed for passing some famous infant false belief tasks.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47</a:t>
            </a:fld>
            <a:endParaRPr lang="en-GB"/>
          </a:p>
        </p:txBody>
      </p:sp>
    </p:spTree>
    <p:extLst>
      <p:ext uri="{BB962C8B-B14F-4D97-AF65-F5344CB8AC3E}">
        <p14:creationId xmlns:p14="http://schemas.microsoft.com/office/powerpoint/2010/main" val="2724110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was</a:t>
            </a:r>
            <a:r>
              <a:rPr lang="en-US" baseline="0" dirty="0" smtClean="0"/>
              <a:t> ... </a:t>
            </a:r>
          </a:p>
          <a:p>
            <a:r>
              <a:rPr lang="en-US" baseline="0" dirty="0" smtClean="0"/>
              <a:t>This is a question about possibility in principle.</a:t>
            </a:r>
          </a:p>
          <a:p>
            <a:r>
              <a:rPr lang="en-US" baseline="0" dirty="0" smtClean="0"/>
              <a:t>One answer is: encountering and registration as defined by the three principles.</a:t>
            </a:r>
          </a:p>
          <a:p>
            <a:r>
              <a:rPr lang="en-US" baseline="0" dirty="0" smtClean="0"/>
              <a:t>But the motivation for addressing this question was about infants’ abilities to track mental states.</a:t>
            </a:r>
          </a:p>
          <a:p>
            <a:r>
              <a:rPr lang="en-US" baseline="0" dirty="0" smtClean="0"/>
              <a:t>A further hypothesis is that minimal theory of mind may describe what enables infants’ and others with limited cognitive resources to track beliefs and other mental states.</a:t>
            </a:r>
          </a:p>
          <a:p>
            <a:r>
              <a:rPr lang="en-US" baseline="0" dirty="0" smtClean="0"/>
              <a:t>For this hypothesis to be worth testing, it has to generate predictions that distinguish it from the hypothesis that infants have a full-blown, adult-like conception of belief.</a:t>
            </a:r>
          </a:p>
          <a:p>
            <a:r>
              <a:rPr lang="en-US" baseline="0" dirty="0" smtClean="0"/>
              <a:t>And we need the same for adults: we have to be able to distinguish the hypothesis that in a particular task an adult is using minimal theory of mind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48</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49</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who is leading discussion next week;</a:t>
            </a:r>
          </a:p>
          <a:p>
            <a:r>
              <a:rPr lang="en-US" dirty="0" smtClean="0"/>
              <a:t>(2) replace</a:t>
            </a:r>
            <a:r>
              <a:rPr lang="en-US" baseline="0" dirty="0" smtClean="0"/>
              <a:t> Matthews for second discussion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51</a:t>
            </a:fld>
            <a:endParaRPr lang="en-GB"/>
          </a:p>
        </p:txBody>
      </p:sp>
    </p:spTree>
    <p:extLst>
      <p:ext uri="{BB962C8B-B14F-4D97-AF65-F5344CB8AC3E}">
        <p14:creationId xmlns:p14="http://schemas.microsoft.com/office/powerpoint/2010/main" val="427393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who is leading discussion next week;</a:t>
            </a:r>
          </a:p>
          <a:p>
            <a:r>
              <a:rPr lang="en-US" dirty="0" smtClean="0"/>
              <a:t>(2) replace</a:t>
            </a:r>
            <a:r>
              <a:rPr lang="en-US" baseline="0" dirty="0" smtClean="0"/>
              <a:t> Matthews for second discussion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52</a:t>
            </a:fld>
            <a:endParaRPr lang="en-GB"/>
          </a:p>
        </p:txBody>
      </p:sp>
    </p:spTree>
    <p:extLst>
      <p:ext uri="{BB962C8B-B14F-4D97-AF65-F5344CB8AC3E}">
        <p14:creationId xmlns:p14="http://schemas.microsoft.com/office/powerpoint/2010/main" val="4273936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24688D03-F045-B643-BD3A-F95C8B91471A}" type="slidenum">
              <a:rPr lang="en-GB" smtClean="0"/>
              <a:pPr/>
              <a:t>57</a:t>
            </a:fld>
            <a:endParaRPr lang="en-GB"/>
          </a:p>
        </p:txBody>
      </p:sp>
    </p:spTree>
    <p:extLst>
      <p:ext uri="{BB962C8B-B14F-4D97-AF65-F5344CB8AC3E}">
        <p14:creationId xmlns:p14="http://schemas.microsoft.com/office/powerpoint/2010/main" val="1509585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test moment --- where will you look when the lights go on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58</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t>
            </a:r>
            <a:r>
              <a:rPr lang="en-US" dirty="0" err="1" smtClean="0"/>
              <a:t>textit</a:t>
            </a:r>
            <a:r>
              <a:rPr lang="en-US" dirty="0" smtClean="0"/>
              <a:t>{track} the toxicity of a food item is for your thoughts or actions to </a:t>
            </a:r>
            <a:r>
              <a:rPr lang="en-US" dirty="0" err="1" smtClean="0"/>
              <a:t>nonaccidentally</a:t>
            </a:r>
            <a:r>
              <a:rPr lang="en-US" dirty="0" smtClean="0"/>
              <a:t> depend in some way on how toxic the food item is.</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4</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right back to the start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59</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60</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61</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62</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63</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64</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65</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sense of modular mindreading you need relatively simple measures of belief; and these relatively simple measures need</a:t>
            </a:r>
            <a:r>
              <a:rPr lang="en-US" baseline="0" dirty="0" smtClean="0"/>
              <a:t> to be constructed; in describing minimal theory of mind we have described a measure of belief which is flexible enough to explain success on a variety of false belief tasks but which could also be implemented efficiently, without placing demands on executive function, working memory and attention.  Minimal theory of mind may be what enables those with limited cognitive resources or little cognitive sophistication ... to track others’ beliefs.</a:t>
            </a:r>
          </a:p>
          <a:p>
            <a:endParaRPr lang="en-US" baseline="0" dirty="0" smtClean="0"/>
          </a:p>
          <a:p>
            <a:r>
              <a:rPr lang="en-US" baseline="0" dirty="0" smtClean="0"/>
              <a:t>This does allow us to avoid contradiction.  </a:t>
            </a:r>
          </a:p>
          <a:p>
            <a:r>
              <a:rPr lang="en-US" baseline="0" dirty="0" smtClean="0"/>
              <a:t>But of course this doesn’t solve the puzzle ... after all, </a:t>
            </a:r>
            <a:r>
              <a:rPr lang="en-US" baseline="0" dirty="0" err="1" smtClean="0"/>
              <a:t>minimalToM</a:t>
            </a:r>
            <a:r>
              <a:rPr lang="en-US" baseline="0" dirty="0" smtClean="0"/>
              <a:t> is enough for standard tasks ... </a:t>
            </a:r>
          </a:p>
          <a:p>
            <a:r>
              <a:rPr lang="en-US" baseline="0" dirty="0" smtClean="0"/>
              <a:t>Next week is modularity</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66</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67</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next week is modularity.</a:t>
            </a:r>
          </a:p>
          <a:p>
            <a:r>
              <a:rPr lang="en-US" dirty="0" smtClean="0"/>
              <a:t>You might think that if we’re going to appeal</a:t>
            </a:r>
            <a:r>
              <a:rPr lang="en-US" baseline="0" dirty="0" smtClean="0"/>
              <a:t> to modularity, then why did we need to introduce this stuff about measures ... the answer is to do with constraints on the sorts of process that can be modular.</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68</a:t>
            </a:fld>
            <a:endParaRPr lang="en-GB"/>
          </a:p>
        </p:txBody>
      </p:sp>
    </p:spTree>
    <p:extLst>
      <p:ext uri="{BB962C8B-B14F-4D97-AF65-F5344CB8AC3E}">
        <p14:creationId xmlns:p14="http://schemas.microsoft.com/office/powerpoint/2010/main" val="3882567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lecture is about a simple question.</a:t>
            </a:r>
          </a:p>
          <a:p>
            <a:r>
              <a:rPr lang="en-US" dirty="0" smtClean="0"/>
              <a:t>Before</a:t>
            </a:r>
            <a:r>
              <a:rPr lang="en-US" baseline="0" dirty="0" smtClean="0"/>
              <a:t> I address the question I want first to explain how we have arrived at it, how it follows from the discussion of previous lectures.</a:t>
            </a:r>
          </a:p>
          <a:p>
            <a:r>
              <a:rPr lang="en-US" dirty="0" smtClean="0"/>
              <a:t>It’s actually at least as hard to explain</a:t>
            </a:r>
            <a:r>
              <a:rPr lang="en-US" baseline="0" dirty="0" smtClean="0"/>
              <a:t> why the question matters as it is to answer it.</a:t>
            </a:r>
          </a:p>
        </p:txBody>
      </p:sp>
      <p:sp>
        <p:nvSpPr>
          <p:cNvPr id="4" name="Slide Number Placeholder 3"/>
          <p:cNvSpPr>
            <a:spLocks noGrp="1"/>
          </p:cNvSpPr>
          <p:nvPr>
            <p:ph type="sldNum" idx="10"/>
          </p:nvPr>
        </p:nvSpPr>
        <p:spPr/>
        <p:txBody>
          <a:bodyPr/>
          <a:lstStyle/>
          <a:p>
            <a:fld id="{24688D03-F045-B643-BD3A-F95C8B91471A}" type="slidenum">
              <a:rPr lang="en-GB" smtClean="0"/>
              <a:pPr/>
              <a:t>5</a:t>
            </a:fld>
            <a:endParaRPr lang="en-GB"/>
          </a:p>
        </p:txBody>
      </p:sp>
    </p:spTree>
    <p:extLst>
      <p:ext uri="{BB962C8B-B14F-4D97-AF65-F5344CB8AC3E}">
        <p14:creationId xmlns:p14="http://schemas.microsoft.com/office/powerpoint/2010/main" val="14214955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400425"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5"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rgbClr val="000000"/>
                </a:solidFill>
                <a:effectLst/>
                <a:latin typeface="Times New Roman" charset="0"/>
                <a:ea typeface="+mn-ea"/>
                <a:cs typeface="+mn-cs"/>
              </a:rPr>
              <a:t> some birds may benefit from preening others because doing so causes others to like them and thereby strengthens social bonds (Clayton and Emery 2007).  In preening they are exercising a theory of mind </a:t>
            </a:r>
            <a:r>
              <a:rPr lang="en-GB" sz="1200" i="1" kern="1200" dirty="0" smtClean="0">
                <a:solidFill>
                  <a:srgbClr val="000000"/>
                </a:solidFill>
                <a:effectLst/>
                <a:latin typeface="Times New Roman" charset="0"/>
                <a:ea typeface="+mn-ea"/>
                <a:cs typeface="+mn-cs"/>
              </a:rPr>
              <a:t>ability</a:t>
            </a:r>
            <a:r>
              <a:rPr lang="en-GB" sz="1200" kern="1200" dirty="0" smtClean="0">
                <a:solidFill>
                  <a:srgbClr val="000000"/>
                </a:solidFill>
                <a:effectLst/>
                <a:latin typeface="Times New Roman" charset="0"/>
                <a:ea typeface="+mn-ea"/>
                <a:cs typeface="+mn-cs"/>
              </a:rPr>
              <a:t>.  It doesn’t follow, of course, that preening involves theory of mind </a:t>
            </a:r>
            <a:r>
              <a:rPr lang="en-GB" sz="1200" i="1" kern="1200" dirty="0" smtClean="0">
                <a:solidFill>
                  <a:srgbClr val="000000"/>
                </a:solidFill>
                <a:effectLst/>
                <a:latin typeface="Times New Roman" charset="0"/>
                <a:ea typeface="+mn-ea"/>
                <a:cs typeface="+mn-cs"/>
              </a:rPr>
              <a:t>cognition</a:t>
            </a:r>
            <a:r>
              <a:rPr lang="en-GB" sz="1200" kern="1200" dirty="0" smtClean="0">
                <a:solidFill>
                  <a:srgbClr val="000000"/>
                </a:solidFill>
                <a:effectLst/>
                <a:latin typeface="Times New Roman" charset="0"/>
                <a:ea typeface="+mn-ea"/>
                <a:cs typeface="+mn-cs"/>
              </a:rPr>
              <a:t>.  One might be driven to preen others without understanding that preening is worthwhile because it influences others’ attitudes.  For example, you might preen because you realise doing so causes others to sing and to preen you back.</a:t>
            </a:r>
            <a:r>
              <a:rPr lang="en-GB" dirty="0" smtClean="0">
                <a:effectLst/>
              </a:rPr>
              <a:t> </a:t>
            </a:r>
          </a:p>
        </p:txBody>
      </p:sp>
      <p:sp>
        <p:nvSpPr>
          <p:cNvPr id="4" name="Slide Number Placeholder 3"/>
          <p:cNvSpPr>
            <a:spLocks noGrp="1"/>
          </p:cNvSpPr>
          <p:nvPr>
            <p:ph type="sldNum" idx="10"/>
          </p:nvPr>
        </p:nvSpPr>
        <p:spPr/>
        <p:txBody>
          <a:bodyPr/>
          <a:lstStyle/>
          <a:p>
            <a:fld id="{24688D03-F045-B643-BD3A-F95C8B91471A}" type="slidenum">
              <a:rPr lang="en-GB" smtClean="0"/>
              <a:pPr/>
              <a:t>76</a:t>
            </a:fld>
            <a:endParaRPr lang="en-GB"/>
          </a:p>
        </p:txBody>
      </p:sp>
    </p:spTree>
    <p:extLst>
      <p:ext uri="{BB962C8B-B14F-4D97-AF65-F5344CB8AC3E}">
        <p14:creationId xmlns:p14="http://schemas.microsoft.com/office/powerpoint/2010/main" val="683136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77</a:t>
            </a:fld>
            <a:endParaRPr lang="en-GB"/>
          </a:p>
        </p:txBody>
      </p:sp>
    </p:spTree>
    <p:extLst>
      <p:ext uri="{BB962C8B-B14F-4D97-AF65-F5344CB8AC3E}">
        <p14:creationId xmlns:p14="http://schemas.microsoft.com/office/powerpoint/2010/main" val="20538923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dirty="0" smtClean="0">
                <a:effectLst/>
              </a:rPr>
              <a:t>... They</a:t>
            </a:r>
            <a:r>
              <a:rPr lang="en-GB" baseline="0" dirty="0" smtClean="0">
                <a:effectLst/>
              </a:rPr>
              <a:t> are tracking how much others like them but they are not representing liking as such.</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Now in this case tracking involves representing behaviour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GB" baseline="0" dirty="0" smtClean="0">
                <a:effectLst/>
              </a:rPr>
              <a:t>But it is also possible to track mental states by representing mental states, of course.</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78</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illustration</a:t>
            </a:r>
            <a:r>
              <a:rPr lang="en-US" baseline="0" dirty="0" smtClean="0"/>
              <a:t> ... Hannah likes to steal her sister’s things ... but she doesn’t always do this just because she wants to.  </a:t>
            </a:r>
          </a:p>
          <a:p>
            <a:r>
              <a:rPr lang="en-US" baseline="0" dirty="0" smtClean="0"/>
              <a:t>Instead she’s </a:t>
            </a:r>
            <a:r>
              <a:rPr lang="en-US" dirty="0" smtClean="0"/>
              <a:t>able to discern whether another's eyes are in view,</a:t>
            </a:r>
          </a:p>
          <a:p>
            <a:r>
              <a:rPr lang="en-US" dirty="0" smtClean="0"/>
              <a:t>And she only steals when no one’s eyes are in view.</a:t>
            </a:r>
          </a:p>
          <a:p>
            <a:r>
              <a:rPr lang="en-US" dirty="0" smtClean="0"/>
              <a:t>And this benefits her by enabling her to reduce the risk of </a:t>
            </a:r>
            <a:r>
              <a:rPr lang="en-US" baseline="0" dirty="0" smtClean="0"/>
              <a:t>retribution.</a:t>
            </a:r>
          </a:p>
          <a:p>
            <a:r>
              <a:rPr lang="en-US" dirty="0" smtClean="0"/>
              <a:t>And she does this---only</a:t>
            </a:r>
            <a:r>
              <a:rPr lang="en-US" baseline="0" dirty="0" smtClean="0"/>
              <a:t> stealing when eyes are not in view---</a:t>
            </a:r>
            <a:r>
              <a:rPr lang="en-US" dirty="0" smtClean="0"/>
              <a:t>because it brings this benefit.</a:t>
            </a:r>
          </a:p>
          <a:p>
            <a:r>
              <a:rPr lang="en-US" dirty="0" smtClean="0"/>
              <a:t>Then we have this chain:</a:t>
            </a:r>
          </a:p>
          <a:p>
            <a:r>
              <a:rPr lang="en-US" dirty="0" smtClean="0"/>
              <a:t>Hannah steals now (but not earlier</a:t>
            </a:r>
            <a:r>
              <a:rPr lang="en-US" baseline="0" dirty="0" smtClean="0"/>
              <a:t>) because no one’s eyes are in view.</a:t>
            </a:r>
          </a:p>
          <a:p>
            <a:r>
              <a:rPr lang="en-US" baseline="0" dirty="0" smtClean="0"/>
              <a:t>And she does this because doing so brings benefits.</a:t>
            </a:r>
          </a:p>
          <a:p>
            <a:r>
              <a:rPr lang="en-US" baseline="0" dirty="0" smtClean="0"/>
              <a:t>And it brings benefits because of facts about other’s visual experiences.</a:t>
            </a:r>
          </a:p>
          <a:p>
            <a:r>
              <a:rPr lang="en-US" baseline="0" dirty="0" smtClean="0"/>
              <a:t>So Hannah is tracking other’s perceptual experiences but representing their eyes only.</a:t>
            </a:r>
          </a:p>
          <a:p>
            <a:endParaRPr lang="en-US" baseline="0" dirty="0" smtClean="0"/>
          </a:p>
          <a:p>
            <a:endParaRPr lang="en-US" baseline="0" dirty="0" smtClean="0"/>
          </a:p>
          <a:p>
            <a:endParaRPr lang="en-US" dirty="0" smtClean="0"/>
          </a:p>
          <a:p>
            <a:r>
              <a:rPr lang="en-US" dirty="0" smtClean="0"/>
              <a:t>that Hannah exercises this ability to escape detection while stealing from others,</a:t>
            </a:r>
          </a:p>
          <a:p>
            <a:r>
              <a:rPr lang="en-US" dirty="0" smtClean="0"/>
              <a:t>that Hannah's ability exists in part because it benefits her in this way,</a:t>
            </a:r>
          </a:p>
          <a:p>
            <a:r>
              <a:rPr lang="en-US" dirty="0" smtClean="0"/>
              <a:t>and </a:t>
            </a:r>
          </a:p>
          <a:p>
            <a:r>
              <a:rPr lang="en-US" dirty="0" smtClean="0"/>
              <a:t>that Hannah's escaping detection depends on exploiting a fact about other's mental states (namely that they usually cannot  see Hannah's acts of theft when Hannah doesn't have their eyes in view).</a:t>
            </a:r>
          </a:p>
          <a:p>
            <a:r>
              <a:rPr lang="en-US" dirty="0" smtClean="0"/>
              <a:t>Then Hannah has a theory of mind ability.</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79</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80</a:t>
            </a:fld>
            <a:endParaRPr lang="en-GB"/>
          </a:p>
        </p:txBody>
      </p:sp>
    </p:spTree>
    <p:extLst>
      <p:ext uri="{BB962C8B-B14F-4D97-AF65-F5344CB8AC3E}">
        <p14:creationId xmlns:p14="http://schemas.microsoft.com/office/powerpoint/2010/main" val="2235873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81</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82</a:t>
            </a:fld>
            <a:endParaRPr lang="en-GB" dirty="0"/>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far: all examples of tracking involved representing no mental states at all.  But this is not necessary feature.</a:t>
            </a:r>
          </a:p>
          <a:p>
            <a:r>
              <a:rPr lang="en-US" baseline="0" dirty="0" smtClean="0"/>
              <a:t>Reply to objection is to scale back: </a:t>
            </a:r>
          </a:p>
          <a:p>
            <a:r>
              <a:rPr lang="en-US" baseline="0" dirty="0" smtClean="0"/>
              <a:t>suppose someone has an inaccurate model of the attitudes and uses something other than propositions to distinguish among contents.</a:t>
            </a:r>
          </a:p>
          <a:p>
            <a:r>
              <a:rPr lang="en-US" baseline="0" dirty="0" smtClean="0"/>
              <a:t>we can be neutral on whether someone is representing belief or not</a:t>
            </a:r>
          </a:p>
          <a:p>
            <a:r>
              <a:rPr lang="en-US" baseline="0" dirty="0" smtClean="0"/>
              <a:t>just think about tracking.</a:t>
            </a:r>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First introduce them to a sequence</a:t>
            </a:r>
            <a:r>
              <a:rPr lang="en-US" baseline="0" dirty="0" smtClean="0"/>
              <a:t> in three slides ... [large pictures so hopefully everyone can see what’s going on]</a:t>
            </a:r>
          </a:p>
          <a:p>
            <a:r>
              <a:rPr lang="en-US" baseline="0" dirty="0" smtClean="0"/>
              <a:t>These are all from the subject’s point of view.</a:t>
            </a:r>
          </a:p>
          <a:p>
            <a:r>
              <a:rPr lang="en-US" baseline="0" dirty="0" smtClean="0"/>
              <a:t>We’re going to start with what looks almost exactly like the test condition from a standard false belief task.</a:t>
            </a:r>
          </a:p>
          <a:p>
            <a:r>
              <a:rPr lang="en-US" baseline="0" dirty="0" smtClean="0"/>
              <a:t>(1) The observer watches as his car disappears behind a barrier on your [audience’s] left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(2) a telephone rings and the observer</a:t>
            </a:r>
            <a:r>
              <a:rPr lang="en-US" baseline="0" dirty="0" smtClean="0"/>
              <a:t> is distracted ... meanwhile the cars silently swap places (they’re electric cars, </a:t>
            </a:r>
            <a:r>
              <a:rPr lang="en-US" baseline="0" dirty="0" err="1" smtClean="0"/>
              <a:t>natch</a:t>
            </a:r>
            <a:r>
              <a:rPr lang="en-US" baseline="0" dirty="0" smtClean="0"/>
              <a:t>).</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A-tasks are defined as those</a:t>
            </a:r>
            <a:r>
              <a:rPr lang="en-US" baseline="0" dirty="0" smtClean="0"/>
              <a:t> which children can pass from some time around their first birthday, for example Onishi &amp; Baillargeon.  </a:t>
            </a:r>
          </a:p>
          <a:p>
            <a:r>
              <a:rPr lang="en-US" baseline="0" dirty="0" smtClean="0"/>
              <a:t>These A-tasks are the tasks that children can pass from sometime around their first birthday or earlier.  They deploy a variety of measures, including pointing, helping, comprehending a novel world learning and altercentric interference.</a:t>
            </a:r>
          </a:p>
          <a:p>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7</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(3) the observer comes back and wants to get her car (note</a:t>
            </a:r>
            <a:r>
              <a:rPr lang="en-US" baseline="0" dirty="0" smtClean="0"/>
              <a:t> the raised hand).  Where do subjects look?  They know that the observer’s car is actually behind the barrier.  They are also in a position to know that the observer might not know this and might mistakenly think that his car is the one on subject’s LEFT.  </a:t>
            </a:r>
          </a:p>
          <a:p>
            <a:endParaRPr lang="en-US" baseline="0"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Here’s the</a:t>
            </a:r>
            <a:r>
              <a:rPr lang="en-US" baseline="0" dirty="0" smtClean="0"/>
              <a:t> whole sequence again, smaller.</a:t>
            </a:r>
          </a:p>
          <a:p>
            <a:r>
              <a:rPr lang="en-US" baseline="0" dirty="0" smtClean="0"/>
              <a:t>If we were doing a standard false belief test, we could compare where people look in this sequence with where they look in another sequence in which the observer doesn’t turn away in the second scene.</a:t>
            </a:r>
          </a:p>
          <a:p>
            <a:r>
              <a:rPr lang="en-US" baseline="0" dirty="0" smtClean="0"/>
              <a:t>If subjects can track false beliefs,  we would expect them to be more likely to look towards SUBEJECTS-LEFT location in the depicted narrative than in the control version where the subject is not distracted by the telephone and so does not look away.</a:t>
            </a:r>
          </a:p>
          <a:p>
            <a:r>
              <a:rPr lang="en-US" baseline="0" dirty="0" smtClean="0"/>
              <a:t>So this is almost a standard false belief task.</a:t>
            </a:r>
          </a:p>
          <a:p>
            <a:r>
              <a:rPr lang="en-US" baseline="0" dirty="0" smtClean="0"/>
              <a:t>And like all standard false belief tasks, it requires tracking false beliefs about location only; it doesn’t require tracking false beliefs about registration.</a:t>
            </a:r>
          </a:p>
          <a:p>
            <a:r>
              <a:rPr lang="en-US" baseline="0" dirty="0" smtClean="0"/>
              <a:t>Now consider a tiny variation ...</a:t>
            </a:r>
          </a:p>
          <a:p>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91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the middle</a:t>
            </a:r>
            <a:r>
              <a:rPr lang="en-US" baseline="0" dirty="0" smtClean="0"/>
              <a:t> vertical sequence is just like the right vertical sequence except that one of the barriers has been removed.</a:t>
            </a:r>
          </a:p>
          <a:p>
            <a:r>
              <a:rPr lang="en-US" baseline="0" dirty="0" smtClean="0"/>
              <a:t>Now there are two ways of thinking about this.</a:t>
            </a:r>
          </a:p>
          <a:p>
            <a:r>
              <a:rPr lang="en-US" baseline="0" dirty="0" smtClean="0"/>
              <a:t>On one way of thinking about it, there is no reason to think that the observer has a false belief because in the final scene (of the middle sequence) he’s looking right at a car which is not his own.</a:t>
            </a:r>
          </a:p>
          <a:p>
            <a:r>
              <a:rPr lang="en-US" baseline="0" dirty="0" smtClean="0"/>
              <a:t>But if you think about this more carefully, that isn’t quite right because the car he’s looking at, although not his own, is visually indistinguishable from his own.  So he might well believe, falsely, that his car on SUBJECTS-LEFT is actually his car.</a:t>
            </a:r>
          </a:p>
          <a:p>
            <a:r>
              <a:rPr lang="en-US" baseline="0" dirty="0" smtClean="0"/>
              <a:t>So where subjects are capable of tracking false beliefs involving identity &amp; where they realize that the cars are visually indistinguishable, they should be able to predict an incorrect reach.</a:t>
            </a:r>
          </a:p>
          <a:p>
            <a:r>
              <a:rPr lang="en-US" baseline="0" dirty="0" smtClean="0"/>
              <a:t>But if subjects are not tracking about false beliefs about identity, then they will think that the observer will be able to retrieve his car from its actual location.</a:t>
            </a:r>
          </a:p>
        </p:txBody>
      </p:sp>
      <p:sp>
        <p:nvSpPr>
          <p:cNvPr id="4" name="Slide Number Placeholder 3"/>
          <p:cNvSpPr>
            <a:spLocks noGrp="1"/>
          </p:cNvSpPr>
          <p:nvPr>
            <p:ph type="sldNum" idx="10"/>
          </p:nvPr>
        </p:nvSpPr>
        <p:spPr/>
        <p:txBody>
          <a:bodyPr/>
          <a:lstStyle/>
          <a:p>
            <a:fld id="{24688D03-F045-B643-BD3A-F95C8B91471A}" type="slidenum">
              <a:rPr lang="en-GB" smtClean="0"/>
              <a:pPr/>
              <a:t>92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95</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96</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97</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98</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this puzzle from Lecture 1</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8</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99</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so let’s illustrate this with</a:t>
            </a:r>
            <a:r>
              <a:rPr lang="en-US" baseline="0" dirty="0" smtClean="0"/>
              <a:t> some graphs ...</a:t>
            </a:r>
          </a:p>
        </p:txBody>
      </p:sp>
      <p:sp>
        <p:nvSpPr>
          <p:cNvPr id="4" name="Slide Number Placeholder 3"/>
          <p:cNvSpPr>
            <a:spLocks noGrp="1"/>
          </p:cNvSpPr>
          <p:nvPr>
            <p:ph type="sldNum" idx="10"/>
          </p:nvPr>
        </p:nvSpPr>
        <p:spPr/>
        <p:txBody>
          <a:bodyPr/>
          <a:lstStyle/>
          <a:p>
            <a:fld id="{24688D03-F045-B643-BD3A-F95C8B91471A}" type="slidenum">
              <a:rPr lang="en-GB" smtClean="0"/>
              <a:pPr/>
              <a:t>100</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dirty="0" smtClean="0"/>
              <a:t> now consider a third variation ...</a:t>
            </a:r>
            <a:endParaRPr lang="en-US" baseline="0" dirty="0" smtClean="0"/>
          </a:p>
        </p:txBody>
      </p:sp>
      <p:sp>
        <p:nvSpPr>
          <p:cNvPr id="4" name="Slide Number Placeholder 3"/>
          <p:cNvSpPr>
            <a:spLocks noGrp="1"/>
          </p:cNvSpPr>
          <p:nvPr>
            <p:ph type="sldNum" idx="10"/>
          </p:nvPr>
        </p:nvSpPr>
        <p:spPr/>
        <p:txBody>
          <a:bodyPr/>
          <a:lstStyle/>
          <a:p>
            <a:fld id="{24688D03-F045-B643-BD3A-F95C8B91471A}" type="slidenum">
              <a:rPr lang="en-GB" smtClean="0"/>
              <a:pPr/>
              <a:t>101</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The new sequence is the one on your [the audience’s] left.  </a:t>
            </a:r>
          </a:p>
          <a:p>
            <a:r>
              <a:rPr lang="en-US" baseline="0" dirty="0" smtClean="0"/>
              <a:t>Here the two cars are visibly distinguishable.</a:t>
            </a:r>
          </a:p>
          <a:p>
            <a:r>
              <a:rPr lang="en-US" baseline="0" dirty="0" smtClean="0"/>
              <a:t>To us it probably seems obvious that, in the left vertical sequence, the observer will reach behind the barrier.  Whereas this is not nearly so obvious in the middle vertical sequence.  But now consider someone incapable of reasoning about false beliefs involving identity.  From her point of view, the two sequences are not different.  To her what matters is just that numerically distinct objects appear on the left.  So (assuming she doesn’t lose track of the objects) she has no more reason to think that the observer will reach behind the barrier in the middle sequence than she does in the left sequence.</a:t>
            </a:r>
          </a:p>
        </p:txBody>
      </p:sp>
      <p:sp>
        <p:nvSpPr>
          <p:cNvPr id="4" name="Slide Number Placeholder 3"/>
          <p:cNvSpPr>
            <a:spLocks noGrp="1"/>
          </p:cNvSpPr>
          <p:nvPr>
            <p:ph type="sldNum" idx="10"/>
          </p:nvPr>
        </p:nvSpPr>
        <p:spPr/>
        <p:txBody>
          <a:bodyPr/>
          <a:lstStyle/>
          <a:p>
            <a:fld id="{24688D03-F045-B643-BD3A-F95C8B91471A}" type="slidenum">
              <a:rPr lang="en-GB" smtClean="0"/>
              <a:pPr/>
              <a:t>102</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103</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39720" y="509735"/>
            <a:ext cx="7245611" cy="2548668"/>
          </a:xfrm>
        </p:spPr>
      </p:sp>
      <p:sp>
        <p:nvSpPr>
          <p:cNvPr id="3" name="Notes Placeholder 2"/>
          <p:cNvSpPr>
            <a:spLocks noGrp="1"/>
          </p:cNvSpPr>
          <p:nvPr>
            <p:ph type="body" idx="1"/>
          </p:nvPr>
        </p:nvSpPr>
        <p:spPr/>
        <p:txBody>
          <a:bodyPr/>
          <a:lstStyle/>
          <a:p>
            <a:r>
              <a:rPr lang="en-US" baseline="0" dirty="0" smtClean="0"/>
              <a:t>... lets illustrate this with some graphs</a:t>
            </a:r>
          </a:p>
        </p:txBody>
      </p:sp>
      <p:sp>
        <p:nvSpPr>
          <p:cNvPr id="4" name="Slide Number Placeholder 3"/>
          <p:cNvSpPr>
            <a:spLocks noGrp="1"/>
          </p:cNvSpPr>
          <p:nvPr>
            <p:ph type="sldNum" idx="10"/>
          </p:nvPr>
        </p:nvSpPr>
        <p:spPr/>
        <p:txBody>
          <a:bodyPr/>
          <a:lstStyle/>
          <a:p>
            <a:fld id="{24688D03-F045-B643-BD3A-F95C8B91471A}" type="slidenum">
              <a:rPr lang="en-GB" smtClean="0"/>
              <a:pPr/>
              <a:t>104</a:t>
            </a:fld>
            <a:endParaRPr lang="en-GB"/>
          </a:p>
        </p:txBody>
      </p:sp>
    </p:spTree>
    <p:extLst>
      <p:ext uri="{BB962C8B-B14F-4D97-AF65-F5344CB8AC3E}">
        <p14:creationId xmlns:p14="http://schemas.microsoft.com/office/powerpoint/2010/main" val="11568308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this is my view and I stand by it, I don't think it resolves the puzzle all by itself.</a:t>
            </a:r>
          </a:p>
          <a:p>
            <a:r>
              <a:rPr lang="en-US" dirty="0" smtClean="0"/>
              <a:t>The problem is this.</a:t>
            </a:r>
          </a:p>
          <a:p>
            <a:r>
              <a:rPr lang="en-US" dirty="0" smtClean="0"/>
              <a:t>Success on many B-tasks is in principle possible using only a very simple measure for representing beliefs.</a:t>
            </a:r>
          </a:p>
          <a:p>
            <a:r>
              <a:rPr lang="en-US" dirty="0" smtClean="0"/>
              <a:t>Further, B-tasks do not seem to differ from A-tasks with respect to which measures for representing beliefs could in principle explain success on these tasks.</a:t>
            </a:r>
          </a:p>
          <a:p>
            <a:r>
              <a:rPr lang="en-US" dirty="0" smtClean="0"/>
              <a:t>So the view raises and does not answer the question of why children continue to systematically fail false belief B-tasks years after they can pass A-tasks.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109</a:t>
            </a:fld>
            <a:endParaRPr lang="en-GB"/>
          </a:p>
        </p:txBody>
      </p:sp>
    </p:spTree>
    <p:extLst>
      <p:ext uri="{BB962C8B-B14F-4D97-AF65-F5344CB8AC3E}">
        <p14:creationId xmlns:p14="http://schemas.microsoft.com/office/powerpoint/2010/main" val="1624116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Nati</a:t>
            </a:r>
            <a:r>
              <a:rPr lang="en-US" dirty="0" smtClean="0"/>
              <a:t> asked whether there’s a way to predict that something will be an</a:t>
            </a:r>
            <a:r>
              <a:rPr lang="en-US" baseline="0" dirty="0" smtClean="0"/>
              <a:t> A-task or a B-task.</a:t>
            </a:r>
          </a:p>
          <a:p>
            <a:r>
              <a:rPr lang="en-US" baseline="0" dirty="0" smtClean="0"/>
              <a:t>In a paper to appear in Psychological Science called ‘How to pass the false-belief task before your 4th birthday’, Rubio and </a:t>
            </a:r>
            <a:r>
              <a:rPr lang="en-US" baseline="0" dirty="0" err="1" smtClean="0"/>
              <a:t>Geurts</a:t>
            </a:r>
            <a:r>
              <a:rPr lang="en-US" baseline="0" dirty="0" smtClean="0"/>
              <a:t> note that existing discussions of this puzzle do not provide “a proper analysis of the tasks as such”.</a:t>
            </a:r>
          </a:p>
          <a:p>
            <a:r>
              <a:rPr lang="en-US" baseline="0" dirty="0" smtClean="0"/>
              <a:t>They offer a simple proposal.  </a:t>
            </a:r>
          </a:p>
          <a:p>
            <a:r>
              <a:rPr lang="en-US" baseline="0" dirty="0" smtClean="0"/>
              <a:t>In A-tasks, children’s perspective tracking is not disrupted.  For example, they are not asked a WH-question; the visual scene is not blanked or disrupted; and the protagonist moves in coherent ways.</a:t>
            </a:r>
          </a:p>
          <a:p>
            <a:r>
              <a:rPr lang="en-US" baseline="0" dirty="0" smtClean="0"/>
              <a:t>In B-tasks, by contrast, there is a disruption in perspective tracking.</a:t>
            </a:r>
          </a:p>
          <a:p>
            <a:endParaRPr lang="en-US" baseline="0" dirty="0" smtClean="0"/>
          </a:p>
          <a:p>
            <a:r>
              <a:rPr lang="en-US" baseline="0" dirty="0" smtClean="0"/>
              <a:t>Rubio and </a:t>
            </a:r>
            <a:r>
              <a:rPr lang="en-US" baseline="0" dirty="0" err="1" smtClean="0"/>
              <a:t>Geurts</a:t>
            </a:r>
            <a:r>
              <a:rPr lang="en-US" baseline="0" dirty="0" smtClean="0"/>
              <a:t> test this proposal on three year olds.  They show that they can pass a simple false belief task using an act-out paradigm (Duplo) when there is no perspective disruption, but that children’s performance is significantly worse when they are asked a WH-question (exp. 2A) or when the protagonist is made to disappear (</a:t>
            </a:r>
            <a:r>
              <a:rPr lang="en-US" baseline="0" dirty="0" err="1" smtClean="0"/>
              <a:t>exp</a:t>
            </a:r>
            <a:r>
              <a:rPr lang="en-US" baseline="0" dirty="0" smtClean="0"/>
              <a:t> 2B).</a:t>
            </a:r>
          </a:p>
          <a:p>
            <a:endParaRPr lang="en-US" baseline="0" dirty="0" smtClean="0"/>
          </a:p>
          <a:p>
            <a:r>
              <a:rPr lang="en-US" baseline="0" dirty="0" smtClean="0"/>
              <a:t>In work in progress, these authors also studied adults’ eye movements.  They find that first looks are indicative of false-belief tracking, but only when the scene remains constant.  If you blank the scene, first looks are no longer to the location where the protagonist left her object (I’m not sure there’s a pattern concerning where they do look).</a:t>
            </a:r>
          </a:p>
          <a:p>
            <a:endParaRPr lang="en-US" baseline="0" dirty="0" smtClean="0"/>
          </a:p>
          <a:p>
            <a:r>
              <a:rPr lang="en-US" baseline="0" dirty="0" smtClean="0"/>
              <a:t>So here is an intriguing possibility.  Of course it raises a question: why does introducing certain kinds of disruption make the task so much harder?  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110</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know that there are multiple mechanisms for visual perspective taking, including mental self-rotation, object-rotation and reasoning it out.  Each of these is </a:t>
            </a:r>
            <a:r>
              <a:rPr lang="en-US" baseline="0" dirty="0" err="1" smtClean="0"/>
              <a:t>suspeptible</a:t>
            </a:r>
            <a:r>
              <a:rPr lang="en-US" baseline="0" dirty="0" smtClean="0"/>
              <a:t> to different kinds of disruption.  For example, if you are engaged in mental self-rotation and I remove the protagonist from the scene (or even have it change posture), this should be especially disruptive.  It might turn out that there are multiple mechanisms for tracking mental state as well, and that some are more like mental self-rotation in that they involve imaginatively adopting another’s perspective whereas others are more like reasoning out what is on someone’s left or right.</a:t>
            </a:r>
          </a:p>
          <a:p>
            <a:endParaRPr lang="en-US" baseline="0" dirty="0" smtClean="0"/>
          </a:p>
          <a:p>
            <a:r>
              <a:rPr lang="en-US" baseline="0" dirty="0" smtClean="0"/>
              <a:t>But here I’m getting ahead.  I think it’s too early to put a lot of weight on this idea.  I mention it only because </a:t>
            </a:r>
            <a:r>
              <a:rPr lang="en-US" baseline="0" dirty="0" err="1" smtClean="0"/>
              <a:t>Nati</a:t>
            </a:r>
            <a:r>
              <a:rPr lang="en-US" baseline="0" dirty="0" smtClean="0"/>
              <a:t> asked whether there is a way of predicting whether a novel task will be an A-task or a B-task, and I think this is an key question that has so far be neglected.</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111</a:t>
            </a:fld>
            <a:endParaRPr lang="en-GB"/>
          </a:p>
        </p:txBody>
      </p:sp>
    </p:spTree>
    <p:extLst>
      <p:ext uri="{BB962C8B-B14F-4D97-AF65-F5344CB8AC3E}">
        <p14:creationId xmlns:p14="http://schemas.microsoft.com/office/powerpoint/2010/main" val="122112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B-tasks, by contrast, are defined as tasks</a:t>
            </a:r>
            <a:r>
              <a:rPr lang="en-US" baseline="0" dirty="0" smtClean="0"/>
              <a:t> that children cannot pass until sometime around their fourth birthday.  They </a:t>
            </a:r>
            <a:r>
              <a:rPr lang="en-US" dirty="0" smtClean="0"/>
              <a:t>are standard false belief tasks where,</a:t>
            </a:r>
            <a:r>
              <a:rPr lang="en-US" baseline="0" dirty="0" smtClean="0"/>
              <a:t> for instance, </a:t>
            </a:r>
            <a:r>
              <a:rPr lang="en-US" baseline="0" dirty="0" err="1" smtClean="0"/>
              <a:t>Heniz</a:t>
            </a:r>
            <a:r>
              <a:rPr lang="en-US" baseline="0" dirty="0" smtClean="0"/>
              <a:t>’ chocolate is unexpectedly moved while he is absent and, on his return, children are asked where </a:t>
            </a:r>
            <a:r>
              <a:rPr lang="en-US" baseline="0" dirty="0" err="1" smtClean="0"/>
              <a:t>Heniz</a:t>
            </a:r>
            <a:r>
              <a:rPr lang="en-US" baseline="0" dirty="0" smtClean="0"/>
              <a:t> will look for his chocolate first.</a:t>
            </a:r>
            <a:endParaRPr lang="en-US" dirty="0" smtClean="0"/>
          </a:p>
          <a:p>
            <a:endParaRPr lang="en-US" baseline="0" dirty="0" smtClean="0"/>
          </a:p>
          <a:p>
            <a:r>
              <a:rPr lang="en-US" baseline="0" dirty="0" smtClean="0"/>
              <a:t>It is important to the puzzle (</a:t>
            </a:r>
            <a:r>
              <a:rPr lang="en-US" baseline="0" dirty="0" err="1" smtClean="0"/>
              <a:t>i</a:t>
            </a:r>
            <a:r>
              <a:rPr lang="en-US" baseline="0" dirty="0" smtClean="0"/>
              <a:t>) that for each category for task, A and B, there is a wide variety of methods all of which seem to measure a single competence.  And it is also important that success on B-tasks seems to depend on developments in language and executive function, and can be facilitated by training and rich forms of social interaction.</a:t>
            </a:r>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9</a:t>
            </a:fld>
            <a:endParaRPr lang="en-GB"/>
          </a:p>
        </p:txBody>
      </p:sp>
    </p:spTree>
    <p:extLst>
      <p:ext uri="{BB962C8B-B14F-4D97-AF65-F5344CB8AC3E}">
        <p14:creationId xmlns:p14="http://schemas.microsoft.com/office/powerpoint/2010/main" val="122112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4.png"/><Relationship Id="rId8" Type="http://schemas.microsoft.com/office/2007/relationships/hdphoto" Target="../media/hdphoto3.wdp"/><Relationship Id="rId9"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4.wdp"/></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5.wdp"/></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5.wdp"/></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microsoft.com/office/2007/relationships/hdphoto" Target="../media/hdphoto5.wdp"/></Relationships>
</file>

<file path=ppt/slides/_rels/slide109.xml.rels><?xml version="1.0" encoding="UTF-8" standalone="yes"?>
<Relationships xmlns="http://schemas.openxmlformats.org/package/2006/relationships"><Relationship Id="rId3" Type="http://schemas.openxmlformats.org/officeDocument/2006/relationships/image" Target="../media/image29.jpeg"/><Relationship Id="rId4"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111.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7.wdp"/><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wmf"/></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5" Type="http://schemas.openxmlformats.org/officeDocument/2006/relationships/image" Target="../media/image12.wm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5" Type="http://schemas.openxmlformats.org/officeDocument/2006/relationships/image" Target="../media/image12.wm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wmf"/><Relationship Id="rId5" Type="http://schemas.openxmlformats.org/officeDocument/2006/relationships/image" Target="../media/image12.wmf"/><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1.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8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9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9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9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0"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1"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203200">
                    <a:schemeClr val="bg1">
                      <a:alpha val="50000"/>
                    </a:schemeClr>
                  </a:glow>
                </a:effectLst>
              </a:rPr>
              <a:t>Mindreading &amp; Joint Action</a:t>
            </a:r>
            <a:endParaRPr lang="en-GB" sz="4800" i="0" dirty="0">
              <a:ln w="12700">
                <a:solidFill>
                  <a:schemeClr val="bg1"/>
                </a:solidFill>
              </a:ln>
              <a:solidFill>
                <a:schemeClr val="tx1">
                  <a:alpha val="0"/>
                </a:schemeClr>
              </a:solidFill>
              <a:effectLst>
                <a:glow rad="203200">
                  <a:schemeClr val="bg1">
                    <a:alpha val="50000"/>
                  </a:schemeClr>
                </a:glow>
              </a:effectLst>
            </a:endParaRPr>
          </a:p>
        </p:txBody>
      </p:sp>
      <p:sp>
        <p:nvSpPr>
          <p:cNvPr id="12" name="Text Box 9"/>
          <p:cNvSpPr txBox="1">
            <a:spLocks noChangeArrowheads="1"/>
          </p:cNvSpPr>
          <p:nvPr/>
        </p:nvSpPr>
        <p:spPr bwMode="auto">
          <a:xfrm>
            <a:off x="755576" y="26064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ln w="12700">
                  <a:solidFill>
                    <a:schemeClr val="bg1"/>
                  </a:solidFill>
                </a:ln>
                <a:solidFill>
                  <a:schemeClr val="tx1">
                    <a:alpha val="0"/>
                  </a:schemeClr>
                </a:solidFill>
                <a:effectLst>
                  <a:glow rad="50800">
                    <a:schemeClr val="tx1">
                      <a:lumMod val="50000"/>
                      <a:lumOff val="50000"/>
                      <a:alpha val="50000"/>
                    </a:schemeClr>
                  </a:glow>
                </a:effectLst>
              </a:rPr>
              <a:t>Mindreading &amp; Joint Action</a:t>
            </a:r>
            <a:endParaRPr lang="en-GB" sz="4800" i="0" dirty="0">
              <a:ln w="12700">
                <a:solidFill>
                  <a:schemeClr val="bg1"/>
                </a:solidFill>
              </a:ln>
              <a:solidFill>
                <a:schemeClr val="tx1">
                  <a:alpha val="0"/>
                </a:schemeClr>
              </a:solidFill>
              <a:effectLst>
                <a:glow rad="50800">
                  <a:schemeClr val="tx1">
                    <a:lumMod val="50000"/>
                    <a:lumOff val="50000"/>
                    <a:alpha val="50000"/>
                  </a:schemeClr>
                </a:glow>
              </a:effectLst>
            </a:endParaRPr>
          </a:p>
        </p:txBody>
      </p:sp>
      <p:sp>
        <p:nvSpPr>
          <p:cNvPr id="13" name="Text Box 9"/>
          <p:cNvSpPr txBox="1">
            <a:spLocks noChangeArrowheads="1"/>
          </p:cNvSpPr>
          <p:nvPr/>
        </p:nvSpPr>
        <p:spPr bwMode="auto">
          <a:xfrm>
            <a:off x="179908" y="620688"/>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3. Tracking, Measuring and	</a:t>
            </a:r>
            <a:endParaRPr lang="en-GB" sz="4800" i="0" dirty="0">
              <a:effectLst>
                <a:glow rad="101600">
                  <a:srgbClr val="000000"/>
                </a:glow>
              </a:effectLst>
            </a:endParaRPr>
          </a:p>
        </p:txBody>
      </p:sp>
      <p:sp>
        <p:nvSpPr>
          <p:cNvPr id="15" name="Text Box 9"/>
          <p:cNvSpPr txBox="1">
            <a:spLocks noChangeArrowheads="1"/>
          </p:cNvSpPr>
          <p:nvPr/>
        </p:nvSpPr>
        <p:spPr bwMode="auto">
          <a:xfrm>
            <a:off x="179512" y="1013827"/>
            <a:ext cx="80645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spcBef>
                <a:spcPct val="50000"/>
              </a:spcBef>
              <a:spcAft>
                <a:spcPct val="0"/>
              </a:spcAft>
            </a:pPr>
            <a:r>
              <a:rPr lang="en-GB" sz="4800" b="1" i="0" dirty="0" smtClean="0">
                <a:effectLst>
                  <a:glow rad="101600">
                    <a:srgbClr val="000000"/>
                  </a:glow>
                </a:effectLst>
              </a:rPr>
              <a:t>Representing Beliefs</a:t>
            </a:r>
            <a:endParaRPr lang="en-GB" sz="4800" i="0" dirty="0">
              <a:effectLst>
                <a:glow rad="101600">
                  <a:srgbClr val="000000"/>
                </a:glow>
              </a:effectLst>
            </a:endParaRPr>
          </a:p>
        </p:txBody>
      </p:sp>
    </p:spTree>
    <p:extLst>
      <p:ext uri="{BB962C8B-B14F-4D97-AF65-F5344CB8AC3E}">
        <p14:creationId xmlns:p14="http://schemas.microsoft.com/office/powerpoint/2010/main" val="2952728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352093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Box 20"/>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2" name="TextBox 2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grpSp>
        <p:nvGrpSpPr>
          <p:cNvPr id="6" name="Group 5"/>
          <p:cNvGrpSpPr/>
          <p:nvPr/>
        </p:nvGrpSpPr>
        <p:grpSpPr>
          <a:xfrm>
            <a:off x="755576" y="3717031"/>
            <a:ext cx="2614474" cy="2736305"/>
            <a:chOff x="899592" y="1700808"/>
            <a:chExt cx="3507234" cy="3670667"/>
          </a:xfrm>
        </p:grpSpPr>
        <p:sp>
          <p:nvSpPr>
            <p:cNvPr id="23" name="Rectangle 22"/>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Box 24"/>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26" name="TextBox 25"/>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27" name="Rectangle 26"/>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Box 28"/>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30" name="TextBox 29"/>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31" name="TextBox 30"/>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2" name="TextBox 31"/>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
        <p:nvSpPr>
          <p:cNvPr id="34" name="Rectangle 33"/>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TextBox 35"/>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37" name="TextBox 36"/>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38" name="Rectangle 37"/>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Rectangle 38"/>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Box 39"/>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41" name="TextBox 40"/>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42" name="TextBox 41"/>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3" name="TextBox 42"/>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44" name="Straight Connector 43"/>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4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921632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3189854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6096442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30089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pic>
        <p:nvPicPr>
          <p:cNvPr id="7" name="Picture 6"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8640"/>
            <a:ext cx="2834060" cy="1713790"/>
          </a:xfrm>
          <a:prstGeom prst="rect">
            <a:avLst/>
          </a:prstGeom>
        </p:spPr>
      </p:pic>
      <p:pic>
        <p:nvPicPr>
          <p:cNvPr id="8" name="Picture 7"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204864"/>
            <a:ext cx="2656004" cy="1906684"/>
          </a:xfrm>
          <a:prstGeom prst="rect">
            <a:avLst/>
          </a:prstGeom>
        </p:spPr>
      </p:pic>
      <p:pic>
        <p:nvPicPr>
          <p:cNvPr id="11" name="Picture 10"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4653136"/>
            <a:ext cx="2448272" cy="1899266"/>
          </a:xfrm>
          <a:prstGeom prst="rect">
            <a:avLst/>
          </a:prstGeom>
        </p:spPr>
      </p:pic>
      <p:pic>
        <p:nvPicPr>
          <p:cNvPr id="4" name="Picture 3"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6080596"/>
            <a:ext cx="417062" cy="279400"/>
          </a:xfrm>
          <a:prstGeom prst="rect">
            <a:avLst/>
          </a:prstGeom>
        </p:spPr>
      </p:pic>
      <p:pic>
        <p:nvPicPr>
          <p:cNvPr id="12" name="Picture 11"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4578" b="7819"/>
          <a:stretch/>
        </p:blipFill>
        <p:spPr>
          <a:xfrm>
            <a:off x="755576" y="3601591"/>
            <a:ext cx="417062" cy="279400"/>
          </a:xfrm>
          <a:prstGeom prst="rect">
            <a:avLst/>
          </a:prstGeom>
        </p:spPr>
      </p:pic>
      <p:pic>
        <p:nvPicPr>
          <p:cNvPr id="13" name="Picture 12" descr="other_car_brighter.png"/>
          <p:cNvPicPr>
            <a:picLocks noChangeAspect="1"/>
          </p:cNvPicPr>
          <p:nvPr/>
        </p:nvPicPr>
        <p:blipFill rotWithShape="1">
          <a:blip r:embed="rId6">
            <a:extLst>
              <a:ext uri="{28A0092B-C50C-407E-A947-70E740481C1C}">
                <a14:useLocalDpi xmlns:a14="http://schemas.microsoft.com/office/drawing/2010/main" val="0"/>
              </a:ext>
            </a:extLst>
          </a:blip>
          <a:srcRect l="13999" t="19896" r="4591" b="7820"/>
          <a:stretch/>
        </p:blipFill>
        <p:spPr>
          <a:xfrm>
            <a:off x="827584" y="1470024"/>
            <a:ext cx="394791" cy="260251"/>
          </a:xfrm>
          <a:prstGeom prst="rect">
            <a:avLst/>
          </a:prstGeom>
        </p:spPr>
      </p:pic>
      <p:cxnSp>
        <p:nvCxnSpPr>
          <p:cNvPr id="6" name="Straight Connector 5"/>
          <p:cNvCxnSpPr/>
          <p:nvPr/>
        </p:nvCxnSpPr>
        <p:spPr bwMode="auto">
          <a:xfrm>
            <a:off x="3203848"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20" name="TextBox 19"/>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1" name="TextBox 20"/>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323528" y="116632"/>
            <a:ext cx="429813" cy="646331"/>
          </a:xfrm>
          <a:prstGeom prst="rect">
            <a:avLst/>
          </a:prstGeom>
          <a:solidFill>
            <a:schemeClr val="bg1"/>
          </a:solidFill>
        </p:spPr>
        <p:txBody>
          <a:bodyPr wrap="none" rtlCol="0">
            <a:spAutoFit/>
          </a:bodyPr>
          <a:lstStyle/>
          <a:p>
            <a:r>
              <a:rPr lang="en-US" sz="3600" i="0" dirty="0" smtClean="0">
                <a:solidFill>
                  <a:schemeClr val="tx1"/>
                </a:solidFill>
              </a:rPr>
              <a:t>1</a:t>
            </a:r>
            <a:endParaRPr lang="en-US" sz="3600" i="0" dirty="0">
              <a:solidFill>
                <a:schemeClr val="tx1"/>
              </a:solidFill>
            </a:endParaRPr>
          </a:p>
        </p:txBody>
      </p:sp>
      <p:sp>
        <p:nvSpPr>
          <p:cNvPr id="24" name="TextBox 23"/>
          <p:cNvSpPr txBox="1"/>
          <p:nvPr/>
        </p:nvSpPr>
        <p:spPr>
          <a:xfrm>
            <a:off x="4916285" y="1916832"/>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Box 24"/>
          <p:cNvSpPr txBox="1"/>
          <p:nvPr/>
        </p:nvSpPr>
        <p:spPr>
          <a:xfrm>
            <a:off x="4267650" y="2708920"/>
            <a:ext cx="3623149"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26" name="Straight Connector 25"/>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7" name="TextBox 26"/>
          <p:cNvSpPr txBox="1"/>
          <p:nvPr/>
        </p:nvSpPr>
        <p:spPr>
          <a:xfrm>
            <a:off x="1813510" y="3574757"/>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1 ≈ 2</a:t>
            </a:r>
            <a:endParaRPr lang="en-US" sz="3600" i="0" dirty="0">
              <a:solidFill>
                <a:schemeClr val="tx1"/>
              </a:solidFill>
            </a:endParaRPr>
          </a:p>
        </p:txBody>
      </p:sp>
      <p:sp>
        <p:nvSpPr>
          <p:cNvPr id="28" name="TextBox 27"/>
          <p:cNvSpPr txBox="1"/>
          <p:nvPr/>
        </p:nvSpPr>
        <p:spPr>
          <a:xfrm>
            <a:off x="1164875" y="4366845"/>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1 </a:t>
            </a:r>
            <a:r>
              <a:rPr lang="en-US" sz="3600" i="0" dirty="0">
                <a:solidFill>
                  <a:schemeClr val="tx1"/>
                </a:solidFill>
              </a:rPr>
              <a:t>≈</a:t>
            </a:r>
            <a:r>
              <a:rPr lang="en-US" sz="3600" i="0" dirty="0" smtClean="0">
                <a:solidFill>
                  <a:schemeClr val="tx1"/>
                </a:solidFill>
              </a:rPr>
              <a:t> 2</a:t>
            </a:r>
            <a:endParaRPr lang="en-US" sz="3600" i="0" dirty="0">
              <a:solidFill>
                <a:schemeClr val="tx1"/>
              </a:solidFill>
            </a:endParaRPr>
          </a:p>
        </p:txBody>
      </p:sp>
      <p:cxnSp>
        <p:nvCxnSpPr>
          <p:cNvPr id="29" name="Straight Connector 28"/>
          <p:cNvCxnSpPr/>
          <p:nvPr/>
        </p:nvCxnSpPr>
        <p:spPr bwMode="auto">
          <a:xfrm flipH="1">
            <a:off x="3563888" y="378904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844324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r="68483" b="69042"/>
          <a:stretch/>
        </p:blipFill>
        <p:spPr>
          <a:xfrm>
            <a:off x="451048" y="0"/>
            <a:ext cx="2569724" cy="1997296"/>
          </a:xfrm>
          <a:prstGeom prst="rect">
            <a:avLst/>
          </a:prstGeom>
        </p:spPr>
      </p:pic>
    </p:spTree>
    <p:extLst>
      <p:ext uri="{BB962C8B-B14F-4D97-AF65-F5344CB8AC3E}">
        <p14:creationId xmlns:p14="http://schemas.microsoft.com/office/powerpoint/2010/main" val="1292759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3755836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t="33633" r="30073" b="33497"/>
          <a:stretch/>
        </p:blipFill>
        <p:spPr>
          <a:xfrm>
            <a:off x="451048" y="2169902"/>
            <a:ext cx="5701463" cy="2120586"/>
          </a:xfrm>
          <a:prstGeom prst="rect">
            <a:avLst/>
          </a:prstGeom>
        </p:spPr>
      </p:pic>
      <p:pic>
        <p:nvPicPr>
          <p:cNvPr id="3" name="Picture 2" descr="fig.pn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rcRect b="69424"/>
          <a:stretch/>
        </p:blipFill>
        <p:spPr>
          <a:xfrm>
            <a:off x="451048" y="0"/>
            <a:ext cx="8153400" cy="1972638"/>
          </a:xfrm>
          <a:prstGeom prst="rect">
            <a:avLst/>
          </a:prstGeom>
        </p:spPr>
      </p:pic>
    </p:spTree>
    <p:extLst>
      <p:ext uri="{BB962C8B-B14F-4D97-AF65-F5344CB8AC3E}">
        <p14:creationId xmlns:p14="http://schemas.microsoft.com/office/powerpoint/2010/main" val="176956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
        <p:nvSpPr>
          <p:cNvPr id="3" name="Rectangle 2"/>
          <p:cNvSpPr/>
          <p:nvPr/>
        </p:nvSpPr>
        <p:spPr bwMode="auto">
          <a:xfrm>
            <a:off x="6156176" y="4509120"/>
            <a:ext cx="2376264" cy="18002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163414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451048" y="0"/>
            <a:ext cx="8153400" cy="6451600"/>
          </a:xfrm>
          <a:prstGeom prst="rect">
            <a:avLst/>
          </a:prstGeom>
        </p:spPr>
      </p:pic>
    </p:spTree>
    <p:extLst>
      <p:ext uri="{BB962C8B-B14F-4D97-AF65-F5344CB8AC3E}">
        <p14:creationId xmlns:p14="http://schemas.microsoft.com/office/powerpoint/2010/main" val="4292648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395536" y="2932490"/>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flipV="1">
            <a:off x="153520" y="2996952"/>
            <a:ext cx="5858639" cy="4236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flipV="1">
            <a:off x="7295405" y="2996952"/>
            <a:ext cx="674064" cy="42366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81044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02797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rot="21540000">
            <a:off x="3898962" y="828285"/>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3" name="Rectangle 2"/>
          <p:cNvSpPr>
            <a:spLocks noChangeArrowheads="1"/>
          </p:cNvSpPr>
          <p:nvPr/>
        </p:nvSpPr>
        <p:spPr bwMode="auto">
          <a:xfrm rot="21540000">
            <a:off x="3782986" y="1836397"/>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pic>
        <p:nvPicPr>
          <p:cNvPr id="2" name="Picture 1" descr="Fig2b.jp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contrast="30000"/>
                    </a14:imgEffect>
                  </a14:imgLayer>
                </a14:imgProps>
              </a:ext>
              <a:ext uri="{28A0092B-C50C-407E-A947-70E740481C1C}">
                <a14:useLocalDpi xmlns:a14="http://schemas.microsoft.com/office/drawing/2010/main" val="0"/>
              </a:ext>
            </a:extLst>
          </a:blip>
          <a:srcRect l="68195" r="1589"/>
          <a:stretch/>
        </p:blipFill>
        <p:spPr>
          <a:xfrm>
            <a:off x="4932040" y="2708920"/>
            <a:ext cx="3778667" cy="3867158"/>
          </a:xfrm>
          <a:prstGeom prst="rect">
            <a:avLst/>
          </a:prstGeom>
        </p:spPr>
      </p:pic>
      <p:sp>
        <p:nvSpPr>
          <p:cNvPr id="6" name="Rectangle 5"/>
          <p:cNvSpPr/>
          <p:nvPr/>
        </p:nvSpPr>
        <p:spPr bwMode="auto">
          <a:xfrm>
            <a:off x="6084168" y="3861048"/>
            <a:ext cx="1440160" cy="2088232"/>
          </a:xfrm>
          <a:prstGeom prst="rect">
            <a:avLst/>
          </a:prstGeom>
          <a:gradFill flip="none" rotWithShape="1">
            <a:gsLst>
              <a:gs pos="70000">
                <a:schemeClr val="bg1"/>
              </a:gs>
              <a:gs pos="100000">
                <a:srgbClr val="FFFFFF">
                  <a:alpha val="0"/>
                </a:srgbClr>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Box 6"/>
          <p:cNvSpPr txBox="1"/>
          <p:nvPr/>
        </p:nvSpPr>
        <p:spPr>
          <a:xfrm>
            <a:off x="3114376" y="6223532"/>
            <a:ext cx="1961680" cy="430887"/>
          </a:xfrm>
          <a:prstGeom prst="rect">
            <a:avLst/>
          </a:prstGeom>
          <a:noFill/>
        </p:spPr>
        <p:txBody>
          <a:bodyPr wrap="none" rtlCol="0">
            <a:spAutoFit/>
          </a:bodyPr>
          <a:lstStyle/>
          <a:p>
            <a:r>
              <a:rPr lang="en-US" dirty="0" smtClean="0">
                <a:effectLst>
                  <a:glow rad="101600">
                    <a:srgbClr val="000000"/>
                  </a:glow>
                </a:effectLst>
              </a:rPr>
              <a:t>source</a:t>
            </a:r>
            <a:r>
              <a:rPr lang="en-US" i="0" dirty="0" smtClean="0">
                <a:effectLst>
                  <a:glow rad="101600">
                    <a:srgbClr val="000000"/>
                  </a:glow>
                </a:effectLst>
              </a:rPr>
              <a:t>: Kessler</a:t>
            </a:r>
            <a:endParaRPr lang="en-US" dirty="0">
              <a:effectLst>
                <a:glow rad="101600">
                  <a:srgbClr val="000000"/>
                </a:glow>
              </a:effectLst>
            </a:endParaRPr>
          </a:p>
        </p:txBody>
      </p:sp>
    </p:spTree>
    <p:extLst>
      <p:ext uri="{BB962C8B-B14F-4D97-AF65-F5344CB8AC3E}">
        <p14:creationId xmlns:p14="http://schemas.microsoft.com/office/powerpoint/2010/main" val="2961192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3971988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055291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Rectangle 2"/>
          <p:cNvSpPr/>
          <p:nvPr/>
        </p:nvSpPr>
        <p:spPr bwMode="auto">
          <a:xfrm>
            <a:off x="1120" y="5834"/>
            <a:ext cx="8891359" cy="2919110"/>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994108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Rectangle 4"/>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Rectangle 5"/>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7"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8"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46606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Tree>
    <p:extLst>
      <p:ext uri="{BB962C8B-B14F-4D97-AF65-F5344CB8AC3E}">
        <p14:creationId xmlns:p14="http://schemas.microsoft.com/office/powerpoint/2010/main" val="3646171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97060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36018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7" name="Rectangle 16"/>
          <p:cNvSpPr>
            <a:spLocks noChangeArrowheads="1"/>
          </p:cNvSpPr>
          <p:nvPr/>
        </p:nvSpPr>
        <p:spPr bwMode="auto">
          <a:xfrm rot="21540000">
            <a:off x="1982638" y="2190417"/>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8" name="Rectangle 17"/>
          <p:cNvSpPr>
            <a:spLocks noChangeArrowheads="1"/>
          </p:cNvSpPr>
          <p:nvPr/>
        </p:nvSpPr>
        <p:spPr bwMode="auto">
          <a:xfrm rot="21540000">
            <a:off x="1550590" y="1190473"/>
            <a:ext cx="2876439"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1666344"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7839519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2115983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1488431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rot="21540000">
            <a:off x="3972736" y="2978458"/>
            <a:ext cx="2085395"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represent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a:xfrm>
            <a:off x="1930392" y="3134578"/>
            <a:ext cx="1181144" cy="1446550"/>
          </a:xfrm>
          <a:prstGeom prst="rect">
            <a:avLst/>
          </a:prstGeom>
        </p:spPr>
        <p:txBody>
          <a:bodyPr wrap="none">
            <a:spAutoFit/>
          </a:bodyPr>
          <a:lstStyle/>
          <a:p>
            <a:r>
              <a:rPr lang="en-GB" i="0" dirty="0" smtClean="0">
                <a:effectLst>
                  <a:glow rad="101600">
                    <a:srgbClr val="000000"/>
                  </a:glow>
                </a:effectLst>
              </a:rPr>
              <a:t>believes</a:t>
            </a:r>
          </a:p>
          <a:p>
            <a:r>
              <a:rPr lang="en-GB" i="0" dirty="0" smtClean="0">
                <a:effectLst>
                  <a:glow rad="101600">
                    <a:srgbClr val="000000"/>
                  </a:glow>
                </a:effectLst>
              </a:rPr>
              <a:t>desires</a:t>
            </a:r>
          </a:p>
          <a:p>
            <a:r>
              <a:rPr lang="en-GB" i="0" dirty="0" smtClean="0">
                <a:effectLst>
                  <a:glow rad="101600">
                    <a:srgbClr val="000000"/>
                  </a:glow>
                </a:effectLst>
              </a:rPr>
              <a:t>intends</a:t>
            </a:r>
          </a:p>
          <a:p>
            <a:r>
              <a:rPr lang="en-GB" i="0" dirty="0" smtClean="0">
                <a:effectLst>
                  <a:glow rad="101600">
                    <a:srgbClr val="000000"/>
                  </a:glow>
                </a:effectLst>
              </a:rPr>
              <a:t>...</a:t>
            </a:r>
            <a:endParaRPr lang="en-US" dirty="0"/>
          </a:p>
        </p:txBody>
      </p:sp>
      <p:sp>
        <p:nvSpPr>
          <p:cNvPr id="5" name="Double Brace 4"/>
          <p:cNvSpPr/>
          <p:nvPr/>
        </p:nvSpPr>
        <p:spPr bwMode="auto">
          <a:xfrm>
            <a:off x="1763688"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Double Brace 6"/>
          <p:cNvSpPr/>
          <p:nvPr/>
        </p:nvSpPr>
        <p:spPr bwMode="auto">
          <a:xfrm>
            <a:off x="3995936" y="3140968"/>
            <a:ext cx="5040560"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a:xfrm>
            <a:off x="4139952" y="3134578"/>
            <a:ext cx="5256584" cy="1446550"/>
          </a:xfrm>
          <a:prstGeom prst="rect">
            <a:avLst/>
          </a:prstGeom>
        </p:spPr>
        <p:txBody>
          <a:bodyPr wrap="square">
            <a:spAutoFit/>
          </a:bodyPr>
          <a:lstStyle/>
          <a:p>
            <a:r>
              <a:rPr lang="en-GB" i="0" dirty="0" smtClean="0">
                <a:effectLst>
                  <a:glow rad="101600">
                    <a:srgbClr val="000000"/>
                  </a:glow>
                </a:effectLst>
              </a:rPr>
              <a:t>Ayesha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s/he will cycle up </a:t>
            </a:r>
            <a:r>
              <a:rPr lang="en-GB" i="0" dirty="0" err="1" smtClean="0">
                <a:effectLst>
                  <a:glow rad="101600">
                    <a:srgbClr val="000000"/>
                  </a:glow>
                </a:effectLst>
              </a:rPr>
              <a:t>Hármashatár</a:t>
            </a:r>
            <a:r>
              <a:rPr lang="en-GB" i="0" dirty="0" smtClean="0">
                <a:effectLst>
                  <a:glow rad="101600">
                    <a:srgbClr val="000000"/>
                  </a:glow>
                </a:effectLst>
              </a:rPr>
              <a:t> hill</a:t>
            </a:r>
          </a:p>
          <a:p>
            <a:r>
              <a:rPr lang="en-GB" i="0" dirty="0" smtClean="0">
                <a:effectLst>
                  <a:glow rad="101600">
                    <a:srgbClr val="000000"/>
                  </a:glow>
                </a:effectLst>
              </a:rPr>
              <a:t>Henry will win the lottery</a:t>
            </a:r>
          </a:p>
          <a:p>
            <a:r>
              <a:rPr lang="en-GB" i="0" dirty="0" smtClean="0">
                <a:effectLst>
                  <a:glow rad="101600">
                    <a:srgbClr val="000000"/>
                  </a:glow>
                </a:effectLst>
              </a:rPr>
              <a:t>...</a:t>
            </a:r>
            <a:endParaRPr lang="en-GB" i="0" dirty="0">
              <a:effectLst>
                <a:glow rad="101600">
                  <a:srgbClr val="000000"/>
                </a:glow>
              </a:effectLst>
            </a:endParaRPr>
          </a:p>
        </p:txBody>
      </p:sp>
      <p:sp>
        <p:nvSpPr>
          <p:cNvPr id="8" name="Double Brace 7"/>
          <p:cNvSpPr/>
          <p:nvPr/>
        </p:nvSpPr>
        <p:spPr bwMode="auto">
          <a:xfrm>
            <a:off x="179512" y="3140968"/>
            <a:ext cx="1512168" cy="1512168"/>
          </a:xfrm>
          <a:prstGeom prst="bracePair">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323528" y="3140968"/>
            <a:ext cx="1058133" cy="1446550"/>
          </a:xfrm>
          <a:prstGeom prst="rect">
            <a:avLst/>
          </a:prstGeom>
        </p:spPr>
        <p:txBody>
          <a:bodyPr wrap="none">
            <a:spAutoFit/>
          </a:bodyPr>
          <a:lstStyle/>
          <a:p>
            <a:r>
              <a:rPr lang="en-GB" i="0" dirty="0" smtClean="0">
                <a:effectLst>
                  <a:glow rad="101600">
                    <a:srgbClr val="000000"/>
                  </a:glow>
                </a:effectLst>
              </a:rPr>
              <a:t>Ayesha</a:t>
            </a:r>
          </a:p>
          <a:p>
            <a:r>
              <a:rPr lang="en-GB" i="0" dirty="0" smtClean="0">
                <a:effectLst>
                  <a:glow rad="101600">
                    <a:srgbClr val="000000"/>
                  </a:glow>
                </a:effectLst>
              </a:rPr>
              <a:t>Steve</a:t>
            </a:r>
          </a:p>
          <a:p>
            <a:r>
              <a:rPr lang="en-GB" i="0" dirty="0" smtClean="0">
                <a:effectLst>
                  <a:glow rad="101600">
                    <a:srgbClr val="000000"/>
                  </a:glow>
                </a:effectLst>
              </a:rPr>
              <a:t>Henry</a:t>
            </a:r>
          </a:p>
          <a:p>
            <a:r>
              <a:rPr lang="en-GB" i="0" dirty="0" smtClean="0">
                <a:effectLst>
                  <a:glow rad="101600">
                    <a:srgbClr val="000000"/>
                  </a:glow>
                </a:effectLst>
              </a:rPr>
              <a:t>...</a:t>
            </a:r>
            <a:endParaRPr lang="en-US" dirty="0"/>
          </a:p>
        </p:txBody>
      </p:sp>
      <p:sp>
        <p:nvSpPr>
          <p:cNvPr id="10" name="Rectangle 9"/>
          <p:cNvSpPr/>
          <p:nvPr/>
        </p:nvSpPr>
        <p:spPr>
          <a:xfrm>
            <a:off x="1917979" y="5584011"/>
            <a:ext cx="1205973" cy="430887"/>
          </a:xfrm>
          <a:prstGeom prst="rect">
            <a:avLst/>
          </a:prstGeom>
        </p:spPr>
        <p:txBody>
          <a:bodyPr wrap="none">
            <a:spAutoFit/>
          </a:bodyPr>
          <a:lstStyle/>
          <a:p>
            <a:pPr algn="ctr"/>
            <a:r>
              <a:rPr lang="en-GB" dirty="0" smtClean="0">
                <a:effectLst>
                  <a:glow rad="101600">
                    <a:srgbClr val="000000"/>
                  </a:glow>
                </a:effectLst>
              </a:rPr>
              <a:t>Attitude</a:t>
            </a:r>
            <a:endParaRPr lang="en-US" dirty="0"/>
          </a:p>
        </p:txBody>
      </p:sp>
      <p:sp>
        <p:nvSpPr>
          <p:cNvPr id="11" name="Rectangle 10"/>
          <p:cNvSpPr/>
          <p:nvPr/>
        </p:nvSpPr>
        <p:spPr>
          <a:xfrm>
            <a:off x="4067944" y="5584011"/>
            <a:ext cx="5256584" cy="430887"/>
          </a:xfrm>
          <a:prstGeom prst="rect">
            <a:avLst/>
          </a:prstGeom>
        </p:spPr>
        <p:txBody>
          <a:bodyPr wrap="square">
            <a:spAutoFit/>
          </a:bodyPr>
          <a:lstStyle/>
          <a:p>
            <a:pPr algn="ctr"/>
            <a:r>
              <a:rPr lang="en-GB" dirty="0" smtClean="0">
                <a:effectLst>
                  <a:glow rad="101600">
                    <a:srgbClr val="000000"/>
                  </a:glow>
                </a:effectLst>
              </a:rPr>
              <a:t>Content</a:t>
            </a:r>
            <a:endParaRPr lang="en-GB" dirty="0">
              <a:effectLst>
                <a:glow rad="101600">
                  <a:srgbClr val="000000"/>
                </a:glow>
              </a:effectLst>
            </a:endParaRPr>
          </a:p>
        </p:txBody>
      </p:sp>
      <p:sp>
        <p:nvSpPr>
          <p:cNvPr id="12" name="Rectangle 11"/>
          <p:cNvSpPr/>
          <p:nvPr/>
        </p:nvSpPr>
        <p:spPr>
          <a:xfrm>
            <a:off x="298475" y="5590401"/>
            <a:ext cx="1108240" cy="430887"/>
          </a:xfrm>
          <a:prstGeom prst="rect">
            <a:avLst/>
          </a:prstGeom>
        </p:spPr>
        <p:txBody>
          <a:bodyPr wrap="none">
            <a:spAutoFit/>
          </a:bodyPr>
          <a:lstStyle/>
          <a:p>
            <a:pPr algn="ctr"/>
            <a:r>
              <a:rPr lang="en-GB" dirty="0" smtClean="0">
                <a:effectLst>
                  <a:glow rad="101600">
                    <a:srgbClr val="000000"/>
                  </a:glow>
                </a:effectLst>
              </a:rPr>
              <a:t>Subject</a:t>
            </a:r>
            <a:endParaRPr lang="en-US" dirty="0"/>
          </a:p>
        </p:txBody>
      </p:sp>
      <p:sp>
        <p:nvSpPr>
          <p:cNvPr id="25" name="Text Box 7"/>
          <p:cNvSpPr txBox="1">
            <a:spLocks noChangeArrowheads="1"/>
          </p:cNvSpPr>
          <p:nvPr/>
        </p:nvSpPr>
        <p:spPr bwMode="auto">
          <a:xfrm>
            <a:off x="3315573" y="3645024"/>
            <a:ext cx="6803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smtClean="0">
                <a:effectLst>
                  <a:glow rad="101600">
                    <a:srgbClr val="000000"/>
                  </a:glow>
                </a:effectLst>
              </a:rPr>
              <a:t>that</a:t>
            </a:r>
            <a:endParaRPr lang="en-GB" i="0" dirty="0">
              <a:effectLst>
                <a:glow rad="101600">
                  <a:srgbClr val="000000"/>
                </a:glow>
              </a:effectLst>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238825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29" name="Oval Callout 28"/>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698457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29" name="Oval Callout 28"/>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33" name="Rectangle 32"/>
          <p:cNvSpPr/>
          <p:nvPr/>
        </p:nvSpPr>
        <p:spPr>
          <a:xfrm>
            <a:off x="3645030" y="3429000"/>
            <a:ext cx="1764880" cy="430887"/>
          </a:xfrm>
          <a:prstGeom prst="rect">
            <a:avLst/>
          </a:prstGeom>
        </p:spPr>
        <p:txBody>
          <a:bodyPr wrap="none">
            <a:spAutoFit/>
          </a:bodyPr>
          <a:lstStyle/>
          <a:p>
            <a:r>
              <a:rPr lang="en-GB" i="0" dirty="0" smtClean="0">
                <a:effectLst>
                  <a:glow rad="101600">
                    <a:srgbClr val="000000"/>
                  </a:glow>
                </a:effectLst>
              </a:rPr>
              <a:t>temperature</a:t>
            </a:r>
            <a:endParaRPr lang="en-US" dirty="0"/>
          </a:p>
        </p:txBody>
      </p:sp>
      <p:sp>
        <p:nvSpPr>
          <p:cNvPr id="34" name="Rectangle 33"/>
          <p:cNvSpPr/>
          <p:nvPr/>
        </p:nvSpPr>
        <p:spPr>
          <a:xfrm>
            <a:off x="3658130" y="2852936"/>
            <a:ext cx="847124" cy="430887"/>
          </a:xfrm>
          <a:prstGeom prst="rect">
            <a:avLst/>
          </a:prstGeom>
        </p:spPr>
        <p:txBody>
          <a:bodyPr wrap="none">
            <a:spAutoFit/>
          </a:bodyPr>
          <a:lstStyle/>
          <a:p>
            <a:r>
              <a:rPr lang="en-GB" i="0" dirty="0" smtClean="0">
                <a:effectLst>
                  <a:glow rad="101600">
                    <a:srgbClr val="000000"/>
                  </a:glow>
                </a:effectLst>
              </a:rPr>
              <a:t>force</a:t>
            </a:r>
            <a:endParaRPr lang="en-US" dirty="0"/>
          </a:p>
        </p:txBody>
      </p:sp>
      <p:sp>
        <p:nvSpPr>
          <p:cNvPr id="35" name="Left Brace 34"/>
          <p:cNvSpPr/>
          <p:nvPr/>
        </p:nvSpPr>
        <p:spPr bwMode="auto">
          <a:xfrm>
            <a:off x="3563888" y="2924944"/>
            <a:ext cx="288032" cy="936104"/>
          </a:xfrm>
          <a:prstGeom prst="leftBrace">
            <a:avLst>
              <a:gd name="adj1" fmla="val 20751"/>
              <a:gd name="adj2" fmla="val 5000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Tree>
    <p:extLst>
      <p:ext uri="{BB962C8B-B14F-4D97-AF65-F5344CB8AC3E}">
        <p14:creationId xmlns:p14="http://schemas.microsoft.com/office/powerpoint/2010/main" val="22117330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25336" y="2564904"/>
            <a:ext cx="3322528"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347864" y="2564904"/>
            <a:ext cx="5760640" cy="3672408"/>
          </a:xfrm>
          <a:prstGeom prst="rect">
            <a:avLst/>
          </a:prstGeom>
          <a:solidFill>
            <a:schemeClr val="tx1">
              <a:alpha val="6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strike="sngStrike" dirty="0">
                <a:effectLst>
                  <a:glow rad="101600">
                    <a:schemeClr val="tx1">
                      <a:alpha val="75000"/>
                    </a:schemeClr>
                  </a:glow>
                </a:effectLst>
              </a:rPr>
              <a:t>represent</a:t>
            </a:r>
            <a:r>
              <a:rPr lang="en-GB" i="0" dirty="0">
                <a:effectLst>
                  <a:glow rad="101600">
                    <a:schemeClr val="tx1">
                      <a:alpha val="75000"/>
                    </a:schemeClr>
                  </a:glow>
                </a:effectLst>
              </a:rPr>
              <a: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29" name="Oval Callout 28"/>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33" name="Rectangle 32"/>
          <p:cNvSpPr/>
          <p:nvPr/>
        </p:nvSpPr>
        <p:spPr>
          <a:xfrm>
            <a:off x="3645030" y="3429000"/>
            <a:ext cx="1764880" cy="430887"/>
          </a:xfrm>
          <a:prstGeom prst="rect">
            <a:avLst/>
          </a:prstGeom>
        </p:spPr>
        <p:txBody>
          <a:bodyPr wrap="none">
            <a:spAutoFit/>
          </a:bodyPr>
          <a:lstStyle/>
          <a:p>
            <a:r>
              <a:rPr lang="en-GB" i="0" dirty="0" smtClean="0">
                <a:effectLst>
                  <a:glow rad="101600">
                    <a:srgbClr val="000000"/>
                  </a:glow>
                </a:effectLst>
              </a:rPr>
              <a:t>temperature</a:t>
            </a:r>
            <a:endParaRPr lang="en-US" dirty="0"/>
          </a:p>
        </p:txBody>
      </p:sp>
      <p:sp>
        <p:nvSpPr>
          <p:cNvPr id="34" name="Rectangle 33"/>
          <p:cNvSpPr/>
          <p:nvPr/>
        </p:nvSpPr>
        <p:spPr>
          <a:xfrm>
            <a:off x="3658130" y="2852936"/>
            <a:ext cx="847124" cy="430887"/>
          </a:xfrm>
          <a:prstGeom prst="rect">
            <a:avLst/>
          </a:prstGeom>
        </p:spPr>
        <p:txBody>
          <a:bodyPr wrap="none">
            <a:spAutoFit/>
          </a:bodyPr>
          <a:lstStyle/>
          <a:p>
            <a:r>
              <a:rPr lang="en-GB" i="0" dirty="0" smtClean="0">
                <a:effectLst>
                  <a:glow rad="101600">
                    <a:srgbClr val="000000"/>
                  </a:glow>
                </a:effectLst>
              </a:rPr>
              <a:t>force</a:t>
            </a:r>
            <a:endParaRPr lang="en-US" dirty="0"/>
          </a:p>
        </p:txBody>
      </p:sp>
      <p:sp>
        <p:nvSpPr>
          <p:cNvPr id="35" name="Left Brace 34"/>
          <p:cNvSpPr/>
          <p:nvPr/>
        </p:nvSpPr>
        <p:spPr bwMode="auto">
          <a:xfrm>
            <a:off x="3563888" y="2924944"/>
            <a:ext cx="288032" cy="936104"/>
          </a:xfrm>
          <a:prstGeom prst="leftBrace">
            <a:avLst>
              <a:gd name="adj1" fmla="val 20751"/>
              <a:gd name="adj2" fmla="val 5000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rot="21378867">
            <a:off x="1776652" y="1098847"/>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8" name="Text Box 2"/>
          <p:cNvSpPr txBox="1">
            <a:spLocks noChangeArrowheads="1"/>
          </p:cNvSpPr>
          <p:nvPr/>
        </p:nvSpPr>
        <p:spPr bwMode="auto">
          <a:xfrm rot="21378867">
            <a:off x="2263164" y="210695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41214444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rot="21378867">
            <a:off x="1776652" y="1098847"/>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4" name="Text Box 2"/>
          <p:cNvSpPr txBox="1">
            <a:spLocks noChangeArrowheads="1"/>
          </p:cNvSpPr>
          <p:nvPr/>
        </p:nvSpPr>
        <p:spPr bwMode="auto">
          <a:xfrm rot="21378867">
            <a:off x="2263164" y="210695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3" name="Rectangle 12"/>
          <p:cNvSpPr/>
          <p:nvPr/>
        </p:nvSpPr>
        <p:spPr bwMode="auto">
          <a:xfrm>
            <a:off x="1120" y="5834"/>
            <a:ext cx="8891359" cy="4287262"/>
          </a:xfrm>
          <a:prstGeom prst="rect">
            <a:avLst/>
          </a:prstGeom>
          <a:gradFill flip="none" rotWithShape="1">
            <a:gsLst>
              <a:gs pos="32000">
                <a:schemeClr val="tx1">
                  <a:alpha val="67000"/>
                </a:schemeClr>
              </a:gs>
              <a:gs pos="10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 Box 2"/>
          <p:cNvSpPr txBox="1">
            <a:spLocks noChangeArrowheads="1"/>
          </p:cNvSpPr>
          <p:nvPr/>
        </p:nvSpPr>
        <p:spPr bwMode="auto">
          <a:xfrm>
            <a:off x="395536" y="2932490"/>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6" name="Text Box 2"/>
          <p:cNvSpPr txBox="1">
            <a:spLocks noChangeArrowheads="1"/>
          </p:cNvSpPr>
          <p:nvPr/>
        </p:nvSpPr>
        <p:spPr bwMode="auto">
          <a:xfrm rot="21378867">
            <a:off x="4224924" y="2952002"/>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3651677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648261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10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403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4037" name="Rectangle 5"/>
          <p:cNvSpPr>
            <a:spLocks noChangeArrowheads="1"/>
          </p:cNvSpPr>
          <p:nvPr/>
        </p:nvSpPr>
        <p:spPr bwMode="auto">
          <a:xfrm>
            <a:off x="468313" y="2132632"/>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16316134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506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5061" name="Group 5"/>
          <p:cNvGrpSpPr>
            <a:grpSpLocks/>
          </p:cNvGrpSpPr>
          <p:nvPr/>
        </p:nvGrpSpPr>
        <p:grpSpPr bwMode="auto">
          <a:xfrm>
            <a:off x="395288" y="4941888"/>
            <a:ext cx="5043487" cy="1582737"/>
            <a:chOff x="1655" y="8119"/>
            <a:chExt cx="4286" cy="1344"/>
          </a:xfrm>
        </p:grpSpPr>
        <p:sp>
          <p:nvSpPr>
            <p:cNvPr id="688134"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5064" name="Group 7"/>
            <p:cNvGrpSpPr>
              <a:grpSpLocks/>
            </p:cNvGrpSpPr>
            <p:nvPr/>
          </p:nvGrpSpPr>
          <p:grpSpPr bwMode="auto">
            <a:xfrm>
              <a:off x="2471" y="8384"/>
              <a:ext cx="960" cy="1077"/>
              <a:chOff x="1851" y="8591"/>
              <a:chExt cx="1133" cy="1270"/>
            </a:xfrm>
          </p:grpSpPr>
          <p:grpSp>
            <p:nvGrpSpPr>
              <p:cNvPr id="45117" name="Group 8"/>
              <p:cNvGrpSpPr>
                <a:grpSpLocks noChangeAspect="1"/>
              </p:cNvGrpSpPr>
              <p:nvPr/>
            </p:nvGrpSpPr>
            <p:grpSpPr bwMode="auto">
              <a:xfrm>
                <a:off x="2026" y="8591"/>
                <a:ext cx="657" cy="680"/>
                <a:chOff x="2925" y="799"/>
                <a:chExt cx="1970" cy="2041"/>
              </a:xfrm>
            </p:grpSpPr>
            <p:sp>
              <p:nvSpPr>
                <p:cNvPr id="45119"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0"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1"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22"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23"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24"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25"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26"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5118"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5065" name="Group 18"/>
            <p:cNvGrpSpPr>
              <a:grpSpLocks/>
            </p:cNvGrpSpPr>
            <p:nvPr/>
          </p:nvGrpSpPr>
          <p:grpSpPr bwMode="auto">
            <a:xfrm>
              <a:off x="3400" y="8309"/>
              <a:ext cx="713" cy="1154"/>
              <a:chOff x="3039" y="8502"/>
              <a:chExt cx="842" cy="1363"/>
            </a:xfrm>
          </p:grpSpPr>
          <p:grpSp>
            <p:nvGrpSpPr>
              <p:cNvPr id="45104" name="Group 19"/>
              <p:cNvGrpSpPr>
                <a:grpSpLocks noChangeAspect="1"/>
              </p:cNvGrpSpPr>
              <p:nvPr/>
            </p:nvGrpSpPr>
            <p:grpSpPr bwMode="auto">
              <a:xfrm>
                <a:off x="3074" y="8502"/>
                <a:ext cx="662" cy="772"/>
                <a:chOff x="3696" y="2205"/>
                <a:chExt cx="1361" cy="1588"/>
              </a:xfrm>
            </p:grpSpPr>
            <p:sp>
              <p:nvSpPr>
                <p:cNvPr id="45106"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7"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5108"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09"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0"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111"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112"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113"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14"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15"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5116"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5105"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5066" name="Group 32"/>
            <p:cNvGrpSpPr>
              <a:grpSpLocks/>
            </p:cNvGrpSpPr>
            <p:nvPr/>
          </p:nvGrpSpPr>
          <p:grpSpPr bwMode="auto">
            <a:xfrm>
              <a:off x="4246" y="8322"/>
              <a:ext cx="702" cy="1140"/>
              <a:chOff x="4037" y="8518"/>
              <a:chExt cx="829" cy="1346"/>
            </a:xfrm>
          </p:grpSpPr>
          <p:grpSp>
            <p:nvGrpSpPr>
              <p:cNvPr id="45092" name="Group 33"/>
              <p:cNvGrpSpPr>
                <a:grpSpLocks noChangeAspect="1"/>
              </p:cNvGrpSpPr>
              <p:nvPr/>
            </p:nvGrpSpPr>
            <p:grpSpPr bwMode="auto">
              <a:xfrm>
                <a:off x="4096" y="8518"/>
                <a:ext cx="605" cy="861"/>
                <a:chOff x="4105" y="216"/>
                <a:chExt cx="1270" cy="1808"/>
              </a:xfrm>
            </p:grpSpPr>
            <p:sp>
              <p:nvSpPr>
                <p:cNvPr id="45094"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5"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6"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97"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98"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99"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100"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101"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5102"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103"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5093"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5067" name="Group 45"/>
            <p:cNvGrpSpPr>
              <a:grpSpLocks/>
            </p:cNvGrpSpPr>
            <p:nvPr/>
          </p:nvGrpSpPr>
          <p:grpSpPr bwMode="auto">
            <a:xfrm>
              <a:off x="5098" y="8373"/>
              <a:ext cx="843" cy="1088"/>
              <a:chOff x="4955" y="8577"/>
              <a:chExt cx="997" cy="1285"/>
            </a:xfrm>
          </p:grpSpPr>
          <p:grpSp>
            <p:nvGrpSpPr>
              <p:cNvPr id="45079" name="Group 46"/>
              <p:cNvGrpSpPr>
                <a:grpSpLocks noChangeAspect="1"/>
              </p:cNvGrpSpPr>
              <p:nvPr/>
            </p:nvGrpSpPr>
            <p:grpSpPr bwMode="auto">
              <a:xfrm>
                <a:off x="5092" y="8577"/>
                <a:ext cx="606" cy="804"/>
                <a:chOff x="4105" y="339"/>
                <a:chExt cx="1270" cy="1685"/>
              </a:xfrm>
            </p:grpSpPr>
            <p:sp>
              <p:nvSpPr>
                <p:cNvPr id="45081"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2"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3"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84"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85"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86"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87"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88"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5089"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5090"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5091"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5080"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5068" name="Group 59"/>
            <p:cNvGrpSpPr>
              <a:grpSpLocks/>
            </p:cNvGrpSpPr>
            <p:nvPr/>
          </p:nvGrpSpPr>
          <p:grpSpPr bwMode="auto">
            <a:xfrm>
              <a:off x="1749" y="8384"/>
              <a:ext cx="841" cy="1078"/>
              <a:chOff x="998" y="8591"/>
              <a:chExt cx="993" cy="1273"/>
            </a:xfrm>
          </p:grpSpPr>
          <p:grpSp>
            <p:nvGrpSpPr>
              <p:cNvPr id="45069" name="Group 60"/>
              <p:cNvGrpSpPr>
                <a:grpSpLocks noChangeAspect="1"/>
              </p:cNvGrpSpPr>
              <p:nvPr/>
            </p:nvGrpSpPr>
            <p:grpSpPr bwMode="auto">
              <a:xfrm>
                <a:off x="1203" y="8591"/>
                <a:ext cx="467" cy="680"/>
                <a:chOff x="4105" y="216"/>
                <a:chExt cx="1086" cy="1581"/>
              </a:xfrm>
            </p:grpSpPr>
            <p:sp>
              <p:nvSpPr>
                <p:cNvPr id="45071"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2"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3"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5074"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5075"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5076"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5077"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5078"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5070"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5062" name="Rectangle 70"/>
          <p:cNvSpPr>
            <a:spLocks noChangeArrowheads="1"/>
          </p:cNvSpPr>
          <p:nvPr/>
        </p:nvSpPr>
        <p:spPr bwMode="auto">
          <a:xfrm>
            <a:off x="468313" y="2132632"/>
            <a:ext cx="3382962" cy="23764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Tree>
    <p:extLst>
      <p:ext uri="{BB962C8B-B14F-4D97-AF65-F5344CB8AC3E}">
        <p14:creationId xmlns:p14="http://schemas.microsoft.com/office/powerpoint/2010/main" val="386086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9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608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grpSp>
        <p:nvGrpSpPr>
          <p:cNvPr id="46085" name="Group 5"/>
          <p:cNvGrpSpPr>
            <a:grpSpLocks/>
          </p:cNvGrpSpPr>
          <p:nvPr/>
        </p:nvGrpSpPr>
        <p:grpSpPr bwMode="auto">
          <a:xfrm>
            <a:off x="395288" y="4941888"/>
            <a:ext cx="5043487" cy="1582737"/>
            <a:chOff x="1655" y="8119"/>
            <a:chExt cx="4286" cy="1344"/>
          </a:xfrm>
        </p:grpSpPr>
        <p:sp>
          <p:nvSpPr>
            <p:cNvPr id="689158" name="AutoShape 6"/>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dirty="0">
                <a:ea typeface="Arial" charset="0"/>
              </a:endParaRPr>
            </a:p>
          </p:txBody>
        </p:sp>
        <p:grpSp>
          <p:nvGrpSpPr>
            <p:cNvPr id="46088" name="Group 7"/>
            <p:cNvGrpSpPr>
              <a:grpSpLocks/>
            </p:cNvGrpSpPr>
            <p:nvPr/>
          </p:nvGrpSpPr>
          <p:grpSpPr bwMode="auto">
            <a:xfrm>
              <a:off x="2471" y="8384"/>
              <a:ext cx="960" cy="1077"/>
              <a:chOff x="1851" y="8591"/>
              <a:chExt cx="1133" cy="1270"/>
            </a:xfrm>
          </p:grpSpPr>
          <p:grpSp>
            <p:nvGrpSpPr>
              <p:cNvPr id="46141" name="Group 8"/>
              <p:cNvGrpSpPr>
                <a:grpSpLocks noChangeAspect="1"/>
              </p:cNvGrpSpPr>
              <p:nvPr/>
            </p:nvGrpSpPr>
            <p:grpSpPr bwMode="auto">
              <a:xfrm>
                <a:off x="2026" y="8591"/>
                <a:ext cx="657" cy="680"/>
                <a:chOff x="2925" y="799"/>
                <a:chExt cx="1970" cy="2041"/>
              </a:xfrm>
            </p:grpSpPr>
            <p:sp>
              <p:nvSpPr>
                <p:cNvPr id="46143" name="Oval 9"/>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4" name="AutoShape 10"/>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5" name="AutoShape 11"/>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46" name="Oval 12"/>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47" name="Oval 13"/>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48" name="AutoShape 14"/>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49" name="AutoShape 15"/>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50" name="Freeform 16"/>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grpSp>
          <p:sp>
            <p:nvSpPr>
              <p:cNvPr id="46142" name="Text Box 17"/>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orientation</a:t>
                </a:r>
              </a:p>
            </p:txBody>
          </p:sp>
        </p:grpSp>
        <p:grpSp>
          <p:nvGrpSpPr>
            <p:cNvPr id="46089" name="Group 18"/>
            <p:cNvGrpSpPr>
              <a:grpSpLocks/>
            </p:cNvGrpSpPr>
            <p:nvPr/>
          </p:nvGrpSpPr>
          <p:grpSpPr bwMode="auto">
            <a:xfrm>
              <a:off x="3400" y="8309"/>
              <a:ext cx="713" cy="1154"/>
              <a:chOff x="3039" y="8502"/>
              <a:chExt cx="842" cy="1363"/>
            </a:xfrm>
          </p:grpSpPr>
          <p:grpSp>
            <p:nvGrpSpPr>
              <p:cNvPr id="46128" name="Group 19"/>
              <p:cNvGrpSpPr>
                <a:grpSpLocks noChangeAspect="1"/>
              </p:cNvGrpSpPr>
              <p:nvPr/>
            </p:nvGrpSpPr>
            <p:grpSpPr bwMode="auto">
              <a:xfrm>
                <a:off x="3074" y="8502"/>
                <a:ext cx="662" cy="772"/>
                <a:chOff x="3696" y="2205"/>
                <a:chExt cx="1361" cy="1588"/>
              </a:xfrm>
            </p:grpSpPr>
            <p:sp>
              <p:nvSpPr>
                <p:cNvPr id="46130" name="AutoShape 20"/>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1" name="AutoShape 21"/>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sp>
              <p:nvSpPr>
                <p:cNvPr id="46132" name="Oval 22"/>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3" name="AutoShape 23"/>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4" name="AutoShape 24"/>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35" name="Oval 25"/>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36" name="Oval 26"/>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37" name="AutoShape 27"/>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38" name="AutoShape 28"/>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39" name="Freeform 29"/>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dirty="0"/>
                </a:p>
              </p:txBody>
            </p:sp>
            <p:sp>
              <p:nvSpPr>
                <p:cNvPr id="46140" name="AutoShape 30"/>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dirty="0"/>
                </a:p>
              </p:txBody>
            </p:sp>
          </p:grpSp>
          <p:sp>
            <p:nvSpPr>
              <p:cNvPr id="46129" name="Text Box 31"/>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lighting</a:t>
                </a:r>
              </a:p>
            </p:txBody>
          </p:sp>
        </p:grpSp>
        <p:grpSp>
          <p:nvGrpSpPr>
            <p:cNvPr id="46090" name="Group 32"/>
            <p:cNvGrpSpPr>
              <a:grpSpLocks/>
            </p:cNvGrpSpPr>
            <p:nvPr/>
          </p:nvGrpSpPr>
          <p:grpSpPr bwMode="auto">
            <a:xfrm>
              <a:off x="4246" y="8322"/>
              <a:ext cx="702" cy="1140"/>
              <a:chOff x="4037" y="8518"/>
              <a:chExt cx="829" cy="1346"/>
            </a:xfrm>
          </p:grpSpPr>
          <p:grpSp>
            <p:nvGrpSpPr>
              <p:cNvPr id="46116" name="Group 33"/>
              <p:cNvGrpSpPr>
                <a:grpSpLocks noChangeAspect="1"/>
              </p:cNvGrpSpPr>
              <p:nvPr/>
            </p:nvGrpSpPr>
            <p:grpSpPr bwMode="auto">
              <a:xfrm>
                <a:off x="4096" y="8518"/>
                <a:ext cx="605" cy="861"/>
                <a:chOff x="4105" y="216"/>
                <a:chExt cx="1270" cy="1808"/>
              </a:xfrm>
            </p:grpSpPr>
            <p:sp>
              <p:nvSpPr>
                <p:cNvPr id="46118" name="Oval 3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19" name="AutoShape 3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0" name="Oval 3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21" name="AutoShape 3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22" name="Oval 3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23" name="AutoShape 3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24" name="AutoShape 4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25" name="AutoShape 4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sp>
              <p:nvSpPr>
                <p:cNvPr id="46126" name="Rectangle 42"/>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27" name="Oval 43"/>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grpSp>
          <p:sp>
            <p:nvSpPr>
              <p:cNvPr id="46117" name="Text Box 44"/>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barriers</a:t>
                </a:r>
              </a:p>
            </p:txBody>
          </p:sp>
        </p:grpSp>
        <p:grpSp>
          <p:nvGrpSpPr>
            <p:cNvPr id="46091" name="Group 45"/>
            <p:cNvGrpSpPr>
              <a:grpSpLocks/>
            </p:cNvGrpSpPr>
            <p:nvPr/>
          </p:nvGrpSpPr>
          <p:grpSpPr bwMode="auto">
            <a:xfrm>
              <a:off x="5098" y="8373"/>
              <a:ext cx="843" cy="1088"/>
              <a:chOff x="4955" y="8577"/>
              <a:chExt cx="997" cy="1285"/>
            </a:xfrm>
          </p:grpSpPr>
          <p:grpSp>
            <p:nvGrpSpPr>
              <p:cNvPr id="46103" name="Group 46"/>
              <p:cNvGrpSpPr>
                <a:grpSpLocks noChangeAspect="1"/>
              </p:cNvGrpSpPr>
              <p:nvPr/>
            </p:nvGrpSpPr>
            <p:grpSpPr bwMode="auto">
              <a:xfrm>
                <a:off x="5092" y="8577"/>
                <a:ext cx="606" cy="804"/>
                <a:chOff x="4105" y="339"/>
                <a:chExt cx="1270" cy="1685"/>
              </a:xfrm>
            </p:grpSpPr>
            <p:sp>
              <p:nvSpPr>
                <p:cNvPr id="46105" name="Oval 4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6" name="AutoShape 4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7" name="Oval 4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108" name="AutoShape 5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109" name="Oval 5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10" name="AutoShape 5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11" name="AutoShape 5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12" name="AutoShape 54"/>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dirty="0"/>
                </a:p>
              </p:txBody>
            </p:sp>
            <p:sp>
              <p:nvSpPr>
                <p:cNvPr id="46113" name="Rectangle 5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dirty="0"/>
                </a:p>
              </p:txBody>
            </p:sp>
            <p:sp>
              <p:nvSpPr>
                <p:cNvPr id="46114" name="Oval 5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dirty="0"/>
                </a:p>
              </p:txBody>
            </p:sp>
            <p:sp>
              <p:nvSpPr>
                <p:cNvPr id="46115" name="Line 57"/>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dirty="0"/>
                </a:p>
              </p:txBody>
            </p:sp>
          </p:grpSp>
          <p:sp>
            <p:nvSpPr>
              <p:cNvPr id="46104" name="Text Box 58"/>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trajectory</a:t>
                </a:r>
              </a:p>
            </p:txBody>
          </p:sp>
        </p:grpSp>
        <p:grpSp>
          <p:nvGrpSpPr>
            <p:cNvPr id="46092" name="Group 59"/>
            <p:cNvGrpSpPr>
              <a:grpSpLocks/>
            </p:cNvGrpSpPr>
            <p:nvPr/>
          </p:nvGrpSpPr>
          <p:grpSpPr bwMode="auto">
            <a:xfrm>
              <a:off x="1749" y="8384"/>
              <a:ext cx="841" cy="1078"/>
              <a:chOff x="998" y="8591"/>
              <a:chExt cx="993" cy="1273"/>
            </a:xfrm>
          </p:grpSpPr>
          <p:grpSp>
            <p:nvGrpSpPr>
              <p:cNvPr id="46093" name="Group 60"/>
              <p:cNvGrpSpPr>
                <a:grpSpLocks noChangeAspect="1"/>
              </p:cNvGrpSpPr>
              <p:nvPr/>
            </p:nvGrpSpPr>
            <p:grpSpPr bwMode="auto">
              <a:xfrm>
                <a:off x="1203" y="8591"/>
                <a:ext cx="467" cy="680"/>
                <a:chOff x="4105" y="216"/>
                <a:chExt cx="1086" cy="1581"/>
              </a:xfrm>
            </p:grpSpPr>
            <p:sp>
              <p:nvSpPr>
                <p:cNvPr id="46095" name="Oval 6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6" name="AutoShape 6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7" name="Oval 6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dirty="0"/>
                </a:p>
              </p:txBody>
            </p:sp>
            <p:sp>
              <p:nvSpPr>
                <p:cNvPr id="46098" name="AutoShape 6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dirty="0"/>
                </a:p>
              </p:txBody>
            </p:sp>
            <p:sp>
              <p:nvSpPr>
                <p:cNvPr id="46099" name="Oval 6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dirty="0"/>
                </a:p>
              </p:txBody>
            </p:sp>
            <p:sp>
              <p:nvSpPr>
                <p:cNvPr id="46100" name="AutoShape 6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dirty="0"/>
                </a:p>
              </p:txBody>
            </p:sp>
            <p:sp>
              <p:nvSpPr>
                <p:cNvPr id="46101" name="AutoShape 6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dirty="0"/>
                </a:p>
              </p:txBody>
            </p:sp>
            <p:sp>
              <p:nvSpPr>
                <p:cNvPr id="46102" name="AutoShape 68"/>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dirty="0"/>
                </a:p>
              </p:txBody>
            </p:sp>
          </p:grpSp>
          <p:sp>
            <p:nvSpPr>
              <p:cNvPr id="46094" name="Text Box 69"/>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dirty="0"/>
                  <a:t>proximity</a:t>
                </a:r>
              </a:p>
            </p:txBody>
          </p:sp>
        </p:grpSp>
      </p:grpSp>
      <p:sp>
        <p:nvSpPr>
          <p:cNvPr id="46086" name="Rectangle 70"/>
          <p:cNvSpPr>
            <a:spLocks noChangeArrowheads="1"/>
          </p:cNvSpPr>
          <p:nvPr/>
        </p:nvSpPr>
        <p:spPr bwMode="auto">
          <a:xfrm>
            <a:off x="468313" y="2924795"/>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Tree>
    <p:extLst>
      <p:ext uri="{BB962C8B-B14F-4D97-AF65-F5344CB8AC3E}">
        <p14:creationId xmlns:p14="http://schemas.microsoft.com/office/powerpoint/2010/main" val="24667646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924795"/>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465805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
        <p:nvSpPr>
          <p:cNvPr id="4" name="Rectangle 3"/>
          <p:cNvSpPr/>
          <p:nvPr/>
        </p:nvSpPr>
        <p:spPr bwMode="auto">
          <a:xfrm>
            <a:off x="395537" y="3399118"/>
            <a:ext cx="6696744" cy="720080"/>
          </a:xfrm>
          <a:prstGeom prst="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 Box 2"/>
          <p:cNvSpPr txBox="1">
            <a:spLocks noChangeArrowheads="1"/>
          </p:cNvSpPr>
          <p:nvPr/>
        </p:nvSpPr>
        <p:spPr bwMode="auto">
          <a:xfrm rot="21276532">
            <a:off x="683568" y="3283531"/>
            <a:ext cx="6120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rgbClr val="000000"/>
                  </a:glow>
                </a:effectLst>
              </a:rPr>
              <a:t>the toxicity of potential food items?</a:t>
            </a:r>
            <a:endParaRPr lang="en-GB" i="0" dirty="0">
              <a:effectLst>
                <a:glow rad="101600">
                  <a:srgbClr val="000000"/>
                </a:glow>
              </a:effectLst>
            </a:endParaRPr>
          </a:p>
        </p:txBody>
      </p:sp>
    </p:spTree>
    <p:extLst>
      <p:ext uri="{BB962C8B-B14F-4D97-AF65-F5344CB8AC3E}">
        <p14:creationId xmlns:p14="http://schemas.microsoft.com/office/powerpoint/2010/main" val="699987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0179"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0180" name="Rectangle 5"/>
          <p:cNvSpPr>
            <a:spLocks noChangeArrowheads="1"/>
          </p:cNvSpPr>
          <p:nvPr/>
        </p:nvSpPr>
        <p:spPr bwMode="auto">
          <a:xfrm>
            <a:off x="468313" y="2852738"/>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50181"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0182"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0183"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0184"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0186" name="Group 11"/>
            <p:cNvGrpSpPr>
              <a:grpSpLocks/>
            </p:cNvGrpSpPr>
            <p:nvPr/>
          </p:nvGrpSpPr>
          <p:grpSpPr bwMode="auto">
            <a:xfrm>
              <a:off x="2471" y="8384"/>
              <a:ext cx="960" cy="1077"/>
              <a:chOff x="1851" y="8591"/>
              <a:chExt cx="1133" cy="1270"/>
            </a:xfrm>
          </p:grpSpPr>
          <p:grpSp>
            <p:nvGrpSpPr>
              <p:cNvPr id="50239" name="Group 12"/>
              <p:cNvGrpSpPr>
                <a:grpSpLocks noChangeAspect="1"/>
              </p:cNvGrpSpPr>
              <p:nvPr/>
            </p:nvGrpSpPr>
            <p:grpSpPr bwMode="auto">
              <a:xfrm>
                <a:off x="2026" y="8591"/>
                <a:ext cx="657" cy="680"/>
                <a:chOff x="2925" y="799"/>
                <a:chExt cx="1970" cy="2041"/>
              </a:xfrm>
            </p:grpSpPr>
            <p:sp>
              <p:nvSpPr>
                <p:cNvPr id="50241"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2"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3"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44"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45"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46"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47"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48"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0240"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0187" name="Group 22"/>
            <p:cNvGrpSpPr>
              <a:grpSpLocks/>
            </p:cNvGrpSpPr>
            <p:nvPr/>
          </p:nvGrpSpPr>
          <p:grpSpPr bwMode="auto">
            <a:xfrm>
              <a:off x="3400" y="8309"/>
              <a:ext cx="713" cy="1154"/>
              <a:chOff x="3039" y="8502"/>
              <a:chExt cx="842" cy="1363"/>
            </a:xfrm>
          </p:grpSpPr>
          <p:grpSp>
            <p:nvGrpSpPr>
              <p:cNvPr id="50226" name="Group 23"/>
              <p:cNvGrpSpPr>
                <a:grpSpLocks noChangeAspect="1"/>
              </p:cNvGrpSpPr>
              <p:nvPr/>
            </p:nvGrpSpPr>
            <p:grpSpPr bwMode="auto">
              <a:xfrm>
                <a:off x="3074" y="8502"/>
                <a:ext cx="662" cy="772"/>
                <a:chOff x="3696" y="2205"/>
                <a:chExt cx="1361" cy="1588"/>
              </a:xfrm>
            </p:grpSpPr>
            <p:sp>
              <p:nvSpPr>
                <p:cNvPr id="50228"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29"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0230"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1"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2"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33"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34"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35"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36"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37" name="Freeform 33"/>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0238"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0227"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0188" name="Group 36"/>
            <p:cNvGrpSpPr>
              <a:grpSpLocks/>
            </p:cNvGrpSpPr>
            <p:nvPr/>
          </p:nvGrpSpPr>
          <p:grpSpPr bwMode="auto">
            <a:xfrm>
              <a:off x="4246" y="8322"/>
              <a:ext cx="702" cy="1140"/>
              <a:chOff x="4037" y="8518"/>
              <a:chExt cx="829" cy="1346"/>
            </a:xfrm>
          </p:grpSpPr>
          <p:grpSp>
            <p:nvGrpSpPr>
              <p:cNvPr id="50214" name="Group 37"/>
              <p:cNvGrpSpPr>
                <a:grpSpLocks noChangeAspect="1"/>
              </p:cNvGrpSpPr>
              <p:nvPr/>
            </p:nvGrpSpPr>
            <p:grpSpPr bwMode="auto">
              <a:xfrm>
                <a:off x="4096" y="8518"/>
                <a:ext cx="605" cy="861"/>
                <a:chOff x="4105" y="216"/>
                <a:chExt cx="1270" cy="1808"/>
              </a:xfrm>
            </p:grpSpPr>
            <p:sp>
              <p:nvSpPr>
                <p:cNvPr id="50216"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7"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18"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19"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20"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21"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22"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23" name="AutoShape 45"/>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0224"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25"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0215"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0189" name="Group 49"/>
            <p:cNvGrpSpPr>
              <a:grpSpLocks/>
            </p:cNvGrpSpPr>
            <p:nvPr/>
          </p:nvGrpSpPr>
          <p:grpSpPr bwMode="auto">
            <a:xfrm>
              <a:off x="5098" y="8373"/>
              <a:ext cx="843" cy="1088"/>
              <a:chOff x="4955" y="8577"/>
              <a:chExt cx="997" cy="1285"/>
            </a:xfrm>
          </p:grpSpPr>
          <p:grpSp>
            <p:nvGrpSpPr>
              <p:cNvPr id="50201" name="Group 50"/>
              <p:cNvGrpSpPr>
                <a:grpSpLocks noChangeAspect="1"/>
              </p:cNvGrpSpPr>
              <p:nvPr/>
            </p:nvGrpSpPr>
            <p:grpSpPr bwMode="auto">
              <a:xfrm>
                <a:off x="5092" y="8577"/>
                <a:ext cx="606" cy="804"/>
                <a:chOff x="4105" y="339"/>
                <a:chExt cx="1270" cy="1685"/>
              </a:xfrm>
            </p:grpSpPr>
            <p:sp>
              <p:nvSpPr>
                <p:cNvPr id="50203"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4"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5"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206"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207"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208"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209"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10" name="AutoShape 58"/>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0211"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0212"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0213"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0202"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0190" name="Group 63"/>
            <p:cNvGrpSpPr>
              <a:grpSpLocks/>
            </p:cNvGrpSpPr>
            <p:nvPr/>
          </p:nvGrpSpPr>
          <p:grpSpPr bwMode="auto">
            <a:xfrm>
              <a:off x="1749" y="8384"/>
              <a:ext cx="841" cy="1078"/>
              <a:chOff x="998" y="8591"/>
              <a:chExt cx="993" cy="1273"/>
            </a:xfrm>
          </p:grpSpPr>
          <p:grpSp>
            <p:nvGrpSpPr>
              <p:cNvPr id="50191" name="Group 64"/>
              <p:cNvGrpSpPr>
                <a:grpSpLocks noChangeAspect="1"/>
              </p:cNvGrpSpPr>
              <p:nvPr/>
            </p:nvGrpSpPr>
            <p:grpSpPr bwMode="auto">
              <a:xfrm>
                <a:off x="1203" y="8591"/>
                <a:ext cx="467" cy="680"/>
                <a:chOff x="4105" y="216"/>
                <a:chExt cx="1086" cy="1581"/>
              </a:xfrm>
            </p:grpSpPr>
            <p:sp>
              <p:nvSpPr>
                <p:cNvPr id="50193"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4"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5"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0196"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0197"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0198"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0199"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0200" name="AutoShape 72"/>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0192"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4" name="Picture 8"/>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8808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79"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dirty="0">
              <a:ea typeface="Arial" charset="0"/>
            </a:endParaRPr>
          </a:p>
        </p:txBody>
      </p:sp>
      <p:sp>
        <p:nvSpPr>
          <p:cNvPr id="4710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 you most recently encountered the object at that location</a:t>
            </a:r>
          </a:p>
        </p:txBody>
      </p:sp>
      <p:sp>
        <p:nvSpPr>
          <p:cNvPr id="47109" name="Rectangle 5"/>
          <p:cNvSpPr>
            <a:spLocks noChangeArrowheads="1"/>
          </p:cNvSpPr>
          <p:nvPr/>
        </p:nvSpPr>
        <p:spPr bwMode="auto">
          <a:xfrm>
            <a:off x="468313" y="2924795"/>
            <a:ext cx="3382962" cy="15843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dirty="0"/>
          </a:p>
        </p:txBody>
      </p:sp>
      <p:sp>
        <p:nvSpPr>
          <p:cNvPr id="47110" name="Text Box 6"/>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47111" name="Line 7"/>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47112" name="Rectangle 8"/>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47113" name="Group 9"/>
          <p:cNvGrpSpPr>
            <a:grpSpLocks/>
          </p:cNvGrpSpPr>
          <p:nvPr/>
        </p:nvGrpSpPr>
        <p:grpSpPr bwMode="auto">
          <a:xfrm>
            <a:off x="395288" y="4941888"/>
            <a:ext cx="5043487" cy="1582737"/>
            <a:chOff x="1655" y="8119"/>
            <a:chExt cx="4286" cy="1344"/>
          </a:xfrm>
        </p:grpSpPr>
        <p:sp>
          <p:nvSpPr>
            <p:cNvPr id="690186" name="AutoShape 10"/>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47115" name="Group 11"/>
            <p:cNvGrpSpPr>
              <a:grpSpLocks/>
            </p:cNvGrpSpPr>
            <p:nvPr/>
          </p:nvGrpSpPr>
          <p:grpSpPr bwMode="auto">
            <a:xfrm>
              <a:off x="2471" y="8384"/>
              <a:ext cx="960" cy="1077"/>
              <a:chOff x="1851" y="8591"/>
              <a:chExt cx="1133" cy="1270"/>
            </a:xfrm>
          </p:grpSpPr>
          <p:grpSp>
            <p:nvGrpSpPr>
              <p:cNvPr id="47168" name="Group 12"/>
              <p:cNvGrpSpPr>
                <a:grpSpLocks noChangeAspect="1"/>
              </p:cNvGrpSpPr>
              <p:nvPr/>
            </p:nvGrpSpPr>
            <p:grpSpPr bwMode="auto">
              <a:xfrm>
                <a:off x="2026" y="8591"/>
                <a:ext cx="657" cy="680"/>
                <a:chOff x="2925" y="799"/>
                <a:chExt cx="1970" cy="2041"/>
              </a:xfrm>
            </p:grpSpPr>
            <p:sp>
              <p:nvSpPr>
                <p:cNvPr id="47170" name="Oval 13"/>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1" name="AutoShape 14"/>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2" name="AutoShape 15"/>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73" name="Oval 16"/>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74" name="Oval 17"/>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75" name="AutoShape 18"/>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76" name="AutoShape 19"/>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77" name="Freeform 20"/>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47169" name="Text Box 21"/>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47116" name="Group 22"/>
            <p:cNvGrpSpPr>
              <a:grpSpLocks/>
            </p:cNvGrpSpPr>
            <p:nvPr/>
          </p:nvGrpSpPr>
          <p:grpSpPr bwMode="auto">
            <a:xfrm>
              <a:off x="3400" y="8309"/>
              <a:ext cx="713" cy="1154"/>
              <a:chOff x="3039" y="8502"/>
              <a:chExt cx="842" cy="1363"/>
            </a:xfrm>
          </p:grpSpPr>
          <p:grpSp>
            <p:nvGrpSpPr>
              <p:cNvPr id="47155" name="Group 23"/>
              <p:cNvGrpSpPr>
                <a:grpSpLocks noChangeAspect="1"/>
              </p:cNvGrpSpPr>
              <p:nvPr/>
            </p:nvGrpSpPr>
            <p:grpSpPr bwMode="auto">
              <a:xfrm>
                <a:off x="3074" y="8502"/>
                <a:ext cx="662" cy="772"/>
                <a:chOff x="3696" y="2205"/>
                <a:chExt cx="1361" cy="1588"/>
              </a:xfrm>
            </p:grpSpPr>
            <p:sp>
              <p:nvSpPr>
                <p:cNvPr id="47157" name="AutoShape 24"/>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8" name="AutoShape 25"/>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47159" name="Oval 26"/>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0" name="AutoShape 27"/>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1" name="AutoShape 28"/>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62" name="Oval 29"/>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63" name="Oval 30"/>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64" name="AutoShape 31"/>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65" name="AutoShape 32"/>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66" name="Freeform 33"/>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47167" name="AutoShape 34"/>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47156" name="Text Box 35"/>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47117" name="Group 36"/>
            <p:cNvGrpSpPr>
              <a:grpSpLocks/>
            </p:cNvGrpSpPr>
            <p:nvPr/>
          </p:nvGrpSpPr>
          <p:grpSpPr bwMode="auto">
            <a:xfrm>
              <a:off x="4246" y="8322"/>
              <a:ext cx="702" cy="1140"/>
              <a:chOff x="4037" y="8518"/>
              <a:chExt cx="829" cy="1346"/>
            </a:xfrm>
          </p:grpSpPr>
          <p:grpSp>
            <p:nvGrpSpPr>
              <p:cNvPr id="47143" name="Group 37"/>
              <p:cNvGrpSpPr>
                <a:grpSpLocks noChangeAspect="1"/>
              </p:cNvGrpSpPr>
              <p:nvPr/>
            </p:nvGrpSpPr>
            <p:grpSpPr bwMode="auto">
              <a:xfrm>
                <a:off x="4096" y="8518"/>
                <a:ext cx="605" cy="861"/>
                <a:chOff x="4105" y="216"/>
                <a:chExt cx="1270" cy="1808"/>
              </a:xfrm>
            </p:grpSpPr>
            <p:sp>
              <p:nvSpPr>
                <p:cNvPr id="47145" name="Oval 38"/>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6" name="AutoShape 39"/>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7" name="Oval 40"/>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48" name="AutoShape 41"/>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49" name="Oval 42"/>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50" name="AutoShape 43"/>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51" name="AutoShape 44"/>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52" name="AutoShape 45"/>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47153" name="Rectangle 46"/>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54" name="Oval 47"/>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47144" name="Text Box 48"/>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47118" name="Group 49"/>
            <p:cNvGrpSpPr>
              <a:grpSpLocks/>
            </p:cNvGrpSpPr>
            <p:nvPr/>
          </p:nvGrpSpPr>
          <p:grpSpPr bwMode="auto">
            <a:xfrm>
              <a:off x="5098" y="8373"/>
              <a:ext cx="843" cy="1088"/>
              <a:chOff x="4955" y="8577"/>
              <a:chExt cx="997" cy="1285"/>
            </a:xfrm>
          </p:grpSpPr>
          <p:grpSp>
            <p:nvGrpSpPr>
              <p:cNvPr id="47130" name="Group 50"/>
              <p:cNvGrpSpPr>
                <a:grpSpLocks noChangeAspect="1"/>
              </p:cNvGrpSpPr>
              <p:nvPr/>
            </p:nvGrpSpPr>
            <p:grpSpPr bwMode="auto">
              <a:xfrm>
                <a:off x="5092" y="8577"/>
                <a:ext cx="606" cy="804"/>
                <a:chOff x="4105" y="339"/>
                <a:chExt cx="1270" cy="1685"/>
              </a:xfrm>
            </p:grpSpPr>
            <p:sp>
              <p:nvSpPr>
                <p:cNvPr id="47132" name="Oval 51"/>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3" name="AutoShape 52"/>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4" name="Oval 53"/>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35" name="AutoShape 54"/>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36" name="Oval 55"/>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37" name="AutoShape 56"/>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38" name="AutoShape 57"/>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39" name="AutoShape 58"/>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47140" name="Rectangle 59"/>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47141" name="Oval 60"/>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47142" name="Line 61"/>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47131" name="Text Box 62"/>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47119" name="Group 63"/>
            <p:cNvGrpSpPr>
              <a:grpSpLocks/>
            </p:cNvGrpSpPr>
            <p:nvPr/>
          </p:nvGrpSpPr>
          <p:grpSpPr bwMode="auto">
            <a:xfrm>
              <a:off x="1749" y="8384"/>
              <a:ext cx="841" cy="1078"/>
              <a:chOff x="998" y="8591"/>
              <a:chExt cx="993" cy="1273"/>
            </a:xfrm>
          </p:grpSpPr>
          <p:grpSp>
            <p:nvGrpSpPr>
              <p:cNvPr id="47120" name="Group 64"/>
              <p:cNvGrpSpPr>
                <a:grpSpLocks noChangeAspect="1"/>
              </p:cNvGrpSpPr>
              <p:nvPr/>
            </p:nvGrpSpPr>
            <p:grpSpPr bwMode="auto">
              <a:xfrm>
                <a:off x="1203" y="8591"/>
                <a:ext cx="467" cy="680"/>
                <a:chOff x="4105" y="216"/>
                <a:chExt cx="1086" cy="1581"/>
              </a:xfrm>
            </p:grpSpPr>
            <p:sp>
              <p:nvSpPr>
                <p:cNvPr id="47122" name="Oval 65"/>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3" name="AutoShape 66"/>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4" name="Oval 67"/>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47125" name="AutoShape 68"/>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47126" name="Oval 69"/>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47127" name="AutoShape 70"/>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47128" name="AutoShape 71"/>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47129" name="AutoShape 72"/>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47121" name="Text Box 73"/>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4201699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120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2228"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2229"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2230"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2231" name="Rectangle 7"/>
          <p:cNvSpPr>
            <a:spLocks noChangeArrowheads="1"/>
          </p:cNvSpPr>
          <p:nvPr/>
        </p:nvSpPr>
        <p:spPr bwMode="auto">
          <a:xfrm>
            <a:off x="4140200" y="1700213"/>
            <a:ext cx="4824413" cy="29527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nvGrpSpPr>
          <p:cNvPr id="52232" name="Group 8"/>
          <p:cNvGrpSpPr>
            <a:grpSpLocks/>
          </p:cNvGrpSpPr>
          <p:nvPr/>
        </p:nvGrpSpPr>
        <p:grpSpPr bwMode="auto">
          <a:xfrm>
            <a:off x="395288" y="4941888"/>
            <a:ext cx="5043487" cy="1582737"/>
            <a:chOff x="1655" y="8119"/>
            <a:chExt cx="4286" cy="1344"/>
          </a:xfrm>
        </p:grpSpPr>
        <p:sp>
          <p:nvSpPr>
            <p:cNvPr id="69120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2234" name="Group 10"/>
            <p:cNvGrpSpPr>
              <a:grpSpLocks/>
            </p:cNvGrpSpPr>
            <p:nvPr/>
          </p:nvGrpSpPr>
          <p:grpSpPr bwMode="auto">
            <a:xfrm>
              <a:off x="2471" y="8384"/>
              <a:ext cx="960" cy="1077"/>
              <a:chOff x="1851" y="8591"/>
              <a:chExt cx="1133" cy="1270"/>
            </a:xfrm>
          </p:grpSpPr>
          <p:grpSp>
            <p:nvGrpSpPr>
              <p:cNvPr id="52287" name="Group 11"/>
              <p:cNvGrpSpPr>
                <a:grpSpLocks noChangeAspect="1"/>
              </p:cNvGrpSpPr>
              <p:nvPr/>
            </p:nvGrpSpPr>
            <p:grpSpPr bwMode="auto">
              <a:xfrm>
                <a:off x="2026" y="8591"/>
                <a:ext cx="657" cy="680"/>
                <a:chOff x="2925" y="799"/>
                <a:chExt cx="1970" cy="2041"/>
              </a:xfrm>
            </p:grpSpPr>
            <p:sp>
              <p:nvSpPr>
                <p:cNvPr id="52289"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0"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1"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92"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93"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94"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95"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96"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2288"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2235" name="Group 21"/>
            <p:cNvGrpSpPr>
              <a:grpSpLocks/>
            </p:cNvGrpSpPr>
            <p:nvPr/>
          </p:nvGrpSpPr>
          <p:grpSpPr bwMode="auto">
            <a:xfrm>
              <a:off x="3400" y="8309"/>
              <a:ext cx="713" cy="1154"/>
              <a:chOff x="3039" y="8502"/>
              <a:chExt cx="842" cy="1363"/>
            </a:xfrm>
          </p:grpSpPr>
          <p:grpSp>
            <p:nvGrpSpPr>
              <p:cNvPr id="52274" name="Group 22"/>
              <p:cNvGrpSpPr>
                <a:grpSpLocks noChangeAspect="1"/>
              </p:cNvGrpSpPr>
              <p:nvPr/>
            </p:nvGrpSpPr>
            <p:grpSpPr bwMode="auto">
              <a:xfrm>
                <a:off x="3074" y="8502"/>
                <a:ext cx="662" cy="772"/>
                <a:chOff x="3696" y="2205"/>
                <a:chExt cx="1361" cy="1588"/>
              </a:xfrm>
            </p:grpSpPr>
            <p:sp>
              <p:nvSpPr>
                <p:cNvPr id="52276"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7"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2278"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79"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0"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81"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82"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83"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84"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85"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2286"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2275"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2236" name="Group 35"/>
            <p:cNvGrpSpPr>
              <a:grpSpLocks/>
            </p:cNvGrpSpPr>
            <p:nvPr/>
          </p:nvGrpSpPr>
          <p:grpSpPr bwMode="auto">
            <a:xfrm>
              <a:off x="4246" y="8322"/>
              <a:ext cx="702" cy="1140"/>
              <a:chOff x="4037" y="8518"/>
              <a:chExt cx="829" cy="1346"/>
            </a:xfrm>
          </p:grpSpPr>
          <p:grpSp>
            <p:nvGrpSpPr>
              <p:cNvPr id="52262" name="Group 36"/>
              <p:cNvGrpSpPr>
                <a:grpSpLocks noChangeAspect="1"/>
              </p:cNvGrpSpPr>
              <p:nvPr/>
            </p:nvGrpSpPr>
            <p:grpSpPr bwMode="auto">
              <a:xfrm>
                <a:off x="4096" y="8518"/>
                <a:ext cx="605" cy="861"/>
                <a:chOff x="4105" y="216"/>
                <a:chExt cx="1270" cy="1808"/>
              </a:xfrm>
            </p:grpSpPr>
            <p:sp>
              <p:nvSpPr>
                <p:cNvPr id="52264"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5"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6"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67"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68"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69"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70"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71"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2272"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73"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2263"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2237" name="Group 48"/>
            <p:cNvGrpSpPr>
              <a:grpSpLocks/>
            </p:cNvGrpSpPr>
            <p:nvPr/>
          </p:nvGrpSpPr>
          <p:grpSpPr bwMode="auto">
            <a:xfrm>
              <a:off x="5098" y="8373"/>
              <a:ext cx="843" cy="1088"/>
              <a:chOff x="4955" y="8577"/>
              <a:chExt cx="997" cy="1285"/>
            </a:xfrm>
          </p:grpSpPr>
          <p:grpSp>
            <p:nvGrpSpPr>
              <p:cNvPr id="52249" name="Group 49"/>
              <p:cNvGrpSpPr>
                <a:grpSpLocks noChangeAspect="1"/>
              </p:cNvGrpSpPr>
              <p:nvPr/>
            </p:nvGrpSpPr>
            <p:grpSpPr bwMode="auto">
              <a:xfrm>
                <a:off x="5092" y="8577"/>
                <a:ext cx="606" cy="804"/>
                <a:chOff x="4105" y="339"/>
                <a:chExt cx="1270" cy="1685"/>
              </a:xfrm>
            </p:grpSpPr>
            <p:sp>
              <p:nvSpPr>
                <p:cNvPr id="52251"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2"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3"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54"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55"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56"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57"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58"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2259"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2260"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2261"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2250"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2238" name="Group 62"/>
            <p:cNvGrpSpPr>
              <a:grpSpLocks/>
            </p:cNvGrpSpPr>
            <p:nvPr/>
          </p:nvGrpSpPr>
          <p:grpSpPr bwMode="auto">
            <a:xfrm>
              <a:off x="1749" y="8384"/>
              <a:ext cx="841" cy="1078"/>
              <a:chOff x="998" y="8591"/>
              <a:chExt cx="993" cy="1273"/>
            </a:xfrm>
          </p:grpSpPr>
          <p:grpSp>
            <p:nvGrpSpPr>
              <p:cNvPr id="52239" name="Group 63"/>
              <p:cNvGrpSpPr>
                <a:grpSpLocks noChangeAspect="1"/>
              </p:cNvGrpSpPr>
              <p:nvPr/>
            </p:nvGrpSpPr>
            <p:grpSpPr bwMode="auto">
              <a:xfrm>
                <a:off x="1203" y="8591"/>
                <a:ext cx="467" cy="680"/>
                <a:chOff x="4105" y="216"/>
                <a:chExt cx="1086" cy="1581"/>
              </a:xfrm>
            </p:grpSpPr>
            <p:sp>
              <p:nvSpPr>
                <p:cNvPr id="52241"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2"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3"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2244"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2245"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2246"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2247"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2248"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2240"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21423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769454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56323" name="Text Box 4"/>
          <p:cNvSpPr txBox="1">
            <a:spLocks noChangeArrowheads="1"/>
          </p:cNvSpPr>
          <p:nvPr/>
        </p:nvSpPr>
        <p:spPr bwMode="auto">
          <a:xfrm>
            <a:off x="395288" y="322263"/>
            <a:ext cx="3600450"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100000"/>
              </a:spcAft>
            </a:pPr>
            <a:r>
              <a:rPr lang="en-GB" i="0" dirty="0"/>
              <a:t>Your </a:t>
            </a:r>
            <a:r>
              <a:rPr lang="en-GB" dirty="0"/>
              <a:t>field  </a:t>
            </a:r>
            <a:r>
              <a:rPr lang="en-GB" i="0" dirty="0"/>
              <a:t>= a set of objects related to you by proximity, orientation, lighting and other factors</a:t>
            </a:r>
          </a:p>
          <a:p>
            <a:pPr eaLnBrk="1" hangingPunct="1">
              <a:spcAft>
                <a:spcPct val="100000"/>
              </a:spcAft>
            </a:pPr>
            <a:r>
              <a:rPr lang="en-GB" i="0" dirty="0"/>
              <a:t>You </a:t>
            </a:r>
            <a:r>
              <a:rPr lang="en-GB" dirty="0"/>
              <a:t>encounter </a:t>
            </a:r>
            <a:r>
              <a:rPr lang="en-GB" i="0" dirty="0"/>
              <a:t>an object = it is in your field</a:t>
            </a:r>
          </a:p>
          <a:p>
            <a:pPr eaLnBrk="1" hangingPunct="1">
              <a:spcAft>
                <a:spcPct val="100000"/>
              </a:spcAft>
            </a:pPr>
            <a:r>
              <a:rPr lang="en-GB" i="0" dirty="0"/>
              <a:t>You </a:t>
            </a:r>
            <a:r>
              <a:rPr lang="en-GB" dirty="0"/>
              <a:t>register </a:t>
            </a:r>
            <a:r>
              <a:rPr lang="en-GB" i="0" dirty="0"/>
              <a:t>an object at a location </a:t>
            </a:r>
            <a:r>
              <a:rPr lang="en-GB" i="0" dirty="0" smtClean="0"/>
              <a:t>&lt;= </a:t>
            </a:r>
            <a:r>
              <a:rPr lang="en-GB" i="0" dirty="0"/>
              <a:t>you most recently encountered the object at that location</a:t>
            </a:r>
          </a:p>
        </p:txBody>
      </p:sp>
      <p:sp>
        <p:nvSpPr>
          <p:cNvPr id="56324"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100000"/>
              </a:spcBef>
            </a:pPr>
            <a:r>
              <a:rPr lang="en-GB" i="0" u="sng" dirty="0"/>
              <a:t>Principle </a:t>
            </a:r>
            <a:r>
              <a:rPr lang="en-GB" i="0" u="sng" dirty="0" smtClean="0"/>
              <a:t>3:</a:t>
            </a:r>
            <a:r>
              <a:rPr lang="en-GB" i="0" dirty="0" smtClean="0"/>
              <a:t>  </a:t>
            </a:r>
            <a:r>
              <a:rPr lang="en-GB" i="0" dirty="0"/>
              <a:t>one </a:t>
            </a:r>
            <a:r>
              <a:rPr lang="en-GB" i="0" dirty="0" smtClean="0"/>
              <a:t>can</a:t>
            </a:r>
            <a:r>
              <a:rPr lang="en-GB" altLang="ja-JP" i="0" dirty="0" smtClean="0"/>
              <a:t>’t </a:t>
            </a:r>
            <a:r>
              <a:rPr lang="en-GB" altLang="ja-JP" i="0" dirty="0"/>
              <a:t>goal-</a:t>
            </a:r>
            <a:r>
              <a:rPr lang="en-GB" altLang="ja-JP" i="0" dirty="0" err="1"/>
              <a:t>directedly</a:t>
            </a:r>
            <a:r>
              <a:rPr lang="en-GB" altLang="ja-JP" i="0" dirty="0"/>
              <a:t> act on an object unless one has encountered it.</a:t>
            </a:r>
          </a:p>
          <a:p>
            <a:pPr eaLnBrk="1" hangingPunct="1"/>
            <a:endParaRPr lang="en-GB" i="0" u="sng" dirty="0"/>
          </a:p>
          <a:p>
            <a:pPr eaLnBrk="1" hangingPunct="1"/>
            <a:r>
              <a:rPr lang="en-GB" i="0" u="sng" dirty="0"/>
              <a:t>Principle </a:t>
            </a:r>
            <a:r>
              <a:rPr lang="en-GB" i="0" u="sng" dirty="0" smtClean="0"/>
              <a:t>4:</a:t>
            </a:r>
            <a:r>
              <a:rPr lang="en-GB" i="0" dirty="0" smtClean="0"/>
              <a:t> </a:t>
            </a:r>
            <a:r>
              <a:rPr lang="en-GB" i="0" dirty="0"/>
              <a:t>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6325"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6326"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6327"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cs typeface="Arial" charset="0"/>
              </a:endParaRPr>
            </a:p>
          </p:txBody>
        </p:sp>
        <p:grpSp>
          <p:nvGrpSpPr>
            <p:cNvPr id="56329" name="Group 10"/>
            <p:cNvGrpSpPr>
              <a:grpSpLocks/>
            </p:cNvGrpSpPr>
            <p:nvPr/>
          </p:nvGrpSpPr>
          <p:grpSpPr bwMode="auto">
            <a:xfrm>
              <a:off x="2471" y="8384"/>
              <a:ext cx="960" cy="1077"/>
              <a:chOff x="1851" y="8591"/>
              <a:chExt cx="1133" cy="1270"/>
            </a:xfrm>
          </p:grpSpPr>
          <p:grpSp>
            <p:nvGrpSpPr>
              <p:cNvPr id="56382" name="Group 11"/>
              <p:cNvGrpSpPr>
                <a:grpSpLocks noChangeAspect="1"/>
              </p:cNvGrpSpPr>
              <p:nvPr/>
            </p:nvGrpSpPr>
            <p:grpSpPr bwMode="auto">
              <a:xfrm>
                <a:off x="2026" y="8591"/>
                <a:ext cx="657" cy="680"/>
                <a:chOff x="2925" y="799"/>
                <a:chExt cx="1970" cy="2041"/>
              </a:xfrm>
            </p:grpSpPr>
            <p:sp>
              <p:nvSpPr>
                <p:cNvPr id="5638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8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8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8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9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9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638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orientation</a:t>
                </a:r>
              </a:p>
            </p:txBody>
          </p:sp>
        </p:grpSp>
        <p:grpSp>
          <p:nvGrpSpPr>
            <p:cNvPr id="56330" name="Group 21"/>
            <p:cNvGrpSpPr>
              <a:grpSpLocks/>
            </p:cNvGrpSpPr>
            <p:nvPr/>
          </p:nvGrpSpPr>
          <p:grpSpPr bwMode="auto">
            <a:xfrm>
              <a:off x="3400" y="8309"/>
              <a:ext cx="713" cy="1154"/>
              <a:chOff x="3039" y="8502"/>
              <a:chExt cx="842" cy="1363"/>
            </a:xfrm>
          </p:grpSpPr>
          <p:grpSp>
            <p:nvGrpSpPr>
              <p:cNvPr id="56369" name="Group 22"/>
              <p:cNvGrpSpPr>
                <a:grpSpLocks noChangeAspect="1"/>
              </p:cNvGrpSpPr>
              <p:nvPr/>
            </p:nvGrpSpPr>
            <p:grpSpPr bwMode="auto">
              <a:xfrm>
                <a:off x="3074" y="8502"/>
                <a:ext cx="662" cy="772"/>
                <a:chOff x="3696" y="2205"/>
                <a:chExt cx="1361" cy="1588"/>
              </a:xfrm>
            </p:grpSpPr>
            <p:sp>
              <p:nvSpPr>
                <p:cNvPr id="5637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637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7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7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7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7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80" name="Freeform 32"/>
                <p:cNvSpPr>
                  <a:spLocks noChangeAspect="1"/>
                </p:cNvSpPr>
                <p:nvPr/>
              </p:nvSpPr>
              <p:spPr bwMode="auto">
                <a:xfrm>
                  <a:off x="3696" y="2765"/>
                  <a:ext cx="1314" cy="691"/>
                </a:xfrm>
                <a:custGeom>
                  <a:avLst/>
                  <a:gdLst>
                    <a:gd name="T0" fmla="*/ 113 w 1970"/>
                    <a:gd name="T1" fmla="*/ 9 h 1036"/>
                    <a:gd name="T2" fmla="*/ 288 w 1970"/>
                    <a:gd name="T3" fmla="*/ 89 h 1036"/>
                    <a:gd name="T4" fmla="*/ 478 w 1970"/>
                    <a:gd name="T5" fmla="*/ 5 h 1036"/>
                    <a:gd name="T6" fmla="*/ 584 w 1970"/>
                    <a:gd name="T7" fmla="*/ 163 h 1036"/>
                    <a:gd name="T8" fmla="*/ 298 w 1970"/>
                    <a:gd name="T9" fmla="*/ 307 h 1036"/>
                    <a:gd name="T10" fmla="*/ 0 w 1970"/>
                    <a:gd name="T11" fmla="*/ 166 h 1036"/>
                    <a:gd name="T12" fmla="*/ 113 w 1970"/>
                    <a:gd name="T13" fmla="*/ 9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638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637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lighting</a:t>
                </a:r>
              </a:p>
            </p:txBody>
          </p:sp>
        </p:grpSp>
        <p:grpSp>
          <p:nvGrpSpPr>
            <p:cNvPr id="56331" name="Group 35"/>
            <p:cNvGrpSpPr>
              <a:grpSpLocks/>
            </p:cNvGrpSpPr>
            <p:nvPr/>
          </p:nvGrpSpPr>
          <p:grpSpPr bwMode="auto">
            <a:xfrm>
              <a:off x="4246" y="8322"/>
              <a:ext cx="702" cy="1140"/>
              <a:chOff x="4037" y="8518"/>
              <a:chExt cx="829" cy="1346"/>
            </a:xfrm>
          </p:grpSpPr>
          <p:grpSp>
            <p:nvGrpSpPr>
              <p:cNvPr id="56357" name="Group 36"/>
              <p:cNvGrpSpPr>
                <a:grpSpLocks noChangeAspect="1"/>
              </p:cNvGrpSpPr>
              <p:nvPr/>
            </p:nvGrpSpPr>
            <p:grpSpPr bwMode="auto">
              <a:xfrm>
                <a:off x="4096" y="8518"/>
                <a:ext cx="605" cy="861"/>
                <a:chOff x="4105" y="216"/>
                <a:chExt cx="1270" cy="1808"/>
              </a:xfrm>
            </p:grpSpPr>
            <p:sp>
              <p:nvSpPr>
                <p:cNvPr id="5635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6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6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6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6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66" name="AutoShape 44"/>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636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6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635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barriers</a:t>
                </a:r>
              </a:p>
            </p:txBody>
          </p:sp>
        </p:grpSp>
        <p:grpSp>
          <p:nvGrpSpPr>
            <p:cNvPr id="56332" name="Group 48"/>
            <p:cNvGrpSpPr>
              <a:grpSpLocks/>
            </p:cNvGrpSpPr>
            <p:nvPr/>
          </p:nvGrpSpPr>
          <p:grpSpPr bwMode="auto">
            <a:xfrm>
              <a:off x="5098" y="8373"/>
              <a:ext cx="843" cy="1088"/>
              <a:chOff x="4955" y="8577"/>
              <a:chExt cx="997" cy="1285"/>
            </a:xfrm>
          </p:grpSpPr>
          <p:grpSp>
            <p:nvGrpSpPr>
              <p:cNvPr id="56344" name="Group 49"/>
              <p:cNvGrpSpPr>
                <a:grpSpLocks noChangeAspect="1"/>
              </p:cNvGrpSpPr>
              <p:nvPr/>
            </p:nvGrpSpPr>
            <p:grpSpPr bwMode="auto">
              <a:xfrm>
                <a:off x="5092" y="8577"/>
                <a:ext cx="606" cy="804"/>
                <a:chOff x="4105" y="339"/>
                <a:chExt cx="1270" cy="1685"/>
              </a:xfrm>
            </p:grpSpPr>
            <p:sp>
              <p:nvSpPr>
                <p:cNvPr id="5634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4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5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5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5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53" name="AutoShape 57"/>
                <p:cNvSpPr>
                  <a:spLocks noChangeAspect="1" noChangeArrowheads="1"/>
                </p:cNvSpPr>
                <p:nvPr/>
              </p:nvSpPr>
              <p:spPr bwMode="auto">
                <a:xfrm rot="6165927">
                  <a:off x="4166" y="612"/>
                  <a:ext cx="1308" cy="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endParaRPr lang="en-US"/>
                </a:p>
              </p:txBody>
            </p:sp>
            <p:sp>
              <p:nvSpPr>
                <p:cNvPr id="5635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635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635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634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trajectory</a:t>
                </a:r>
              </a:p>
            </p:txBody>
          </p:sp>
        </p:grpSp>
        <p:grpSp>
          <p:nvGrpSpPr>
            <p:cNvPr id="56333" name="Group 62"/>
            <p:cNvGrpSpPr>
              <a:grpSpLocks/>
            </p:cNvGrpSpPr>
            <p:nvPr/>
          </p:nvGrpSpPr>
          <p:grpSpPr bwMode="auto">
            <a:xfrm>
              <a:off x="1749" y="8384"/>
              <a:ext cx="841" cy="1078"/>
              <a:chOff x="998" y="8591"/>
              <a:chExt cx="993" cy="1273"/>
            </a:xfrm>
          </p:grpSpPr>
          <p:grpSp>
            <p:nvGrpSpPr>
              <p:cNvPr id="56334" name="Group 63"/>
              <p:cNvGrpSpPr>
                <a:grpSpLocks noChangeAspect="1"/>
              </p:cNvGrpSpPr>
              <p:nvPr/>
            </p:nvGrpSpPr>
            <p:grpSpPr bwMode="auto">
              <a:xfrm>
                <a:off x="1203" y="8591"/>
                <a:ext cx="467" cy="680"/>
                <a:chOff x="4105" y="216"/>
                <a:chExt cx="1086" cy="1581"/>
              </a:xfrm>
            </p:grpSpPr>
            <p:sp>
              <p:nvSpPr>
                <p:cNvPr id="5633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3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633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634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634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634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6343" name="AutoShape 71"/>
                <p:cNvSpPr>
                  <a:spLocks noChangeAspect="1" noChangeArrowheads="1"/>
                </p:cNvSpPr>
                <p:nvPr/>
              </p:nvSpPr>
              <p:spPr bwMode="auto">
                <a:xfrm rot="6165927">
                  <a:off x="4049" y="609"/>
                  <a:ext cx="1535" cy="74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lnTo>
                        <a:pt x="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633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ＭＳ Ｐゴシック" charset="0"/>
                  </a:defRPr>
                </a:lvl1pPr>
                <a:lvl2pPr marL="742950" indent="-285750" defTabSz="2609850" eaLnBrk="0" hangingPunct="0">
                  <a:defRPr sz="2200" i="1">
                    <a:solidFill>
                      <a:schemeClr val="bg1"/>
                    </a:solidFill>
                    <a:latin typeface="Myriad Web" charset="0"/>
                    <a:ea typeface="ＭＳ Ｐゴシック" charset="0"/>
                  </a:defRPr>
                </a:lvl2pPr>
                <a:lvl3pPr marL="1143000" indent="-228600" defTabSz="2609850" eaLnBrk="0" hangingPunct="0">
                  <a:defRPr sz="2200" i="1">
                    <a:solidFill>
                      <a:schemeClr val="bg1"/>
                    </a:solidFill>
                    <a:latin typeface="Myriad Web" charset="0"/>
                    <a:ea typeface="ＭＳ Ｐゴシック" charset="0"/>
                  </a:defRPr>
                </a:lvl3pPr>
                <a:lvl4pPr marL="1600200" indent="-228600" defTabSz="2609850" eaLnBrk="0" hangingPunct="0">
                  <a:defRPr sz="2200" i="1">
                    <a:solidFill>
                      <a:schemeClr val="bg1"/>
                    </a:solidFill>
                    <a:latin typeface="Myriad Web" charset="0"/>
                    <a:ea typeface="ＭＳ Ｐゴシック" charset="0"/>
                  </a:defRPr>
                </a:lvl4pPr>
                <a:lvl5pPr marL="2057400" indent="-228600" defTabSz="2609850" eaLnBrk="0" hangingPunct="0">
                  <a:defRPr sz="2200" i="1">
                    <a:solidFill>
                      <a:schemeClr val="bg1"/>
                    </a:solidFill>
                    <a:latin typeface="Myriad Web" charset="0"/>
                    <a:ea typeface="ＭＳ Ｐゴシック" charset="0"/>
                  </a:defRPr>
                </a:lvl5pPr>
                <a:lvl6pPr marL="2514600" indent="-228600" defTabSz="260985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defTabSz="260985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defTabSz="260985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defTabSz="260985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600"/>
                  <a:t>proximity</a:t>
                </a:r>
              </a:p>
            </p:txBody>
          </p:sp>
        </p:grpSp>
      </p:grpSp>
      <p:pic>
        <p:nvPicPr>
          <p:cNvPr id="73" name="Picture 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550121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contrast="50000"/>
                    </a14:imgEffect>
                  </a14:imgLayer>
                </a14:imgProps>
              </a:ext>
              <a:ext uri="{28A0092B-C50C-407E-A947-70E740481C1C}">
                <a14:useLocalDpi xmlns:a14="http://schemas.microsoft.com/office/drawing/2010/main" val="0"/>
              </a:ext>
            </a:extLst>
          </a:blip>
          <a:srcRect/>
          <a:stretch>
            <a:fillRect/>
          </a:stretch>
        </p:blipFill>
        <p:spPr bwMode="auto">
          <a:xfrm>
            <a:off x="192969" y="260648"/>
            <a:ext cx="8771519" cy="623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0" y="260648"/>
            <a:ext cx="9144000" cy="3456384"/>
          </a:xfrm>
          <a:prstGeom prst="rect">
            <a:avLst/>
          </a:prstGeom>
          <a:gradFill flip="none" rotWithShape="1">
            <a:gsLst>
              <a:gs pos="0">
                <a:schemeClr val="tx1"/>
              </a:gs>
              <a:gs pos="100000">
                <a:schemeClr val="tx1">
                  <a:alpha val="0"/>
                </a:schemeClr>
              </a:gs>
              <a:gs pos="70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4">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5">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2143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2977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5160181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90455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3">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pic>
        <p:nvPicPr>
          <p:cNvPr id="4" name="Picture 73"/>
          <p:cNvPicPr>
            <a:picLocks noChangeAspect="1" noChangeArrowheads="1"/>
          </p:cNvPicPr>
          <p:nvPr/>
        </p:nvPicPr>
        <p:blipFill>
          <a:blip r:embed="rId3">
            <a:extLst>
              <a:ext uri="{28A0092B-C50C-407E-A947-70E740481C1C}">
                <a14:useLocalDpi xmlns:a14="http://schemas.microsoft.com/office/drawing/2010/main" val="0"/>
              </a:ext>
            </a:extLst>
          </a:blip>
          <a:srcRect l="70444" t="68932" r="11240" b="9349"/>
          <a:stretch>
            <a:fillRect/>
          </a:stretch>
        </p:blipFill>
        <p:spPr bwMode="auto">
          <a:xfrm>
            <a:off x="4219128" y="2461592"/>
            <a:ext cx="5105400" cy="4495800"/>
          </a:xfrm>
          <a:prstGeom prst="rect">
            <a:avLst/>
          </a:prstGeom>
          <a:noFill/>
          <a:ln w="9525">
            <a:solidFill>
              <a:srgbClr val="000000"/>
            </a:solidFill>
            <a:miter lim="800000"/>
            <a:headEnd/>
            <a:tailEnd/>
          </a:ln>
          <a:effectLst>
            <a:glow rad="406400">
              <a:schemeClr val="tx1">
                <a:alpha val="75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71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rot="21540000">
            <a:off x="3783008" y="2739660"/>
            <a:ext cx="644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6"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
        <p:nvSpPr>
          <p:cNvPr id="4" name="Rectangle 3"/>
          <p:cNvSpPr/>
          <p:nvPr/>
        </p:nvSpPr>
        <p:spPr bwMode="auto">
          <a:xfrm>
            <a:off x="395537" y="3399118"/>
            <a:ext cx="6696744" cy="720080"/>
          </a:xfrm>
          <a:prstGeom prst="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 Box 2"/>
          <p:cNvSpPr txBox="1">
            <a:spLocks noChangeArrowheads="1"/>
          </p:cNvSpPr>
          <p:nvPr/>
        </p:nvSpPr>
        <p:spPr bwMode="auto">
          <a:xfrm rot="21276532">
            <a:off x="683568" y="3283531"/>
            <a:ext cx="6120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rgbClr val="000000"/>
                  </a:glow>
                </a:effectLst>
              </a:rPr>
              <a:t>the toxicity of potential food items?</a:t>
            </a:r>
            <a:endParaRPr lang="en-GB" i="0" dirty="0">
              <a:effectLst>
                <a:glow rad="101600">
                  <a:srgbClr val="000000"/>
                </a:glow>
              </a:effectLst>
            </a:endParaRPr>
          </a:p>
        </p:txBody>
      </p:sp>
    </p:spTree>
    <p:extLst>
      <p:ext uri="{BB962C8B-B14F-4D97-AF65-F5344CB8AC3E}">
        <p14:creationId xmlns:p14="http://schemas.microsoft.com/office/powerpoint/2010/main" val="912134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73"/>
          <p:cNvPicPr>
            <a:picLocks noChangeAspect="1" noChangeArrowheads="1"/>
          </p:cNvPicPr>
          <p:nvPr/>
        </p:nvPicPr>
        <p:blipFill>
          <a:blip r:embed="rId2">
            <a:extLst>
              <a:ext uri="{28A0092B-C50C-407E-A947-70E740481C1C}">
                <a14:useLocalDpi xmlns:a14="http://schemas.microsoft.com/office/drawing/2010/main" val="0"/>
              </a:ext>
            </a:extLst>
          </a:blip>
          <a:srcRect l="562"/>
          <a:stretch>
            <a:fillRect/>
          </a:stretch>
        </p:blipFill>
        <p:spPr bwMode="auto">
          <a:xfrm>
            <a:off x="0" y="0"/>
            <a:ext cx="9324975" cy="69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 Box 7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3854707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00013"/>
            <a:ext cx="9432925" cy="703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4"/>
          <p:cNvSpPr txBox="1">
            <a:spLocks noChangeArrowheads="1"/>
          </p:cNvSpPr>
          <p:nvPr/>
        </p:nvSpPr>
        <p:spPr bwMode="auto">
          <a:xfrm>
            <a:off x="6967538" y="652462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solidFill>
                  <a:schemeClr val="tx1"/>
                </a:solidFill>
              </a:rPr>
              <a:t>source: </a:t>
            </a:r>
            <a:r>
              <a:rPr lang="en-GB" sz="1000" i="0">
                <a:solidFill>
                  <a:schemeClr val="tx1"/>
                </a:solidFill>
              </a:rPr>
              <a:t>Liszkowski et al (2008)</a:t>
            </a:r>
          </a:p>
        </p:txBody>
      </p:sp>
    </p:spTree>
    <p:extLst>
      <p:ext uri="{BB962C8B-B14F-4D97-AF65-F5344CB8AC3E}">
        <p14:creationId xmlns:p14="http://schemas.microsoft.com/office/powerpoint/2010/main" val="219509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63"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939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939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939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9399"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9400" name="Group 8"/>
          <p:cNvGrpSpPr>
            <a:grpSpLocks/>
          </p:cNvGrpSpPr>
          <p:nvPr/>
        </p:nvGrpSpPr>
        <p:grpSpPr bwMode="auto">
          <a:xfrm>
            <a:off x="395288" y="4941888"/>
            <a:ext cx="5043487" cy="1582737"/>
            <a:chOff x="1655" y="8119"/>
            <a:chExt cx="4286" cy="1344"/>
          </a:xfrm>
        </p:grpSpPr>
        <p:sp>
          <p:nvSpPr>
            <p:cNvPr id="706569"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9406" name="Group 10"/>
            <p:cNvGrpSpPr>
              <a:grpSpLocks/>
            </p:cNvGrpSpPr>
            <p:nvPr/>
          </p:nvGrpSpPr>
          <p:grpSpPr bwMode="auto">
            <a:xfrm>
              <a:off x="2471" y="8384"/>
              <a:ext cx="960" cy="1077"/>
              <a:chOff x="1851" y="8591"/>
              <a:chExt cx="1133" cy="1270"/>
            </a:xfrm>
          </p:grpSpPr>
          <p:grpSp>
            <p:nvGrpSpPr>
              <p:cNvPr id="59459" name="Group 11"/>
              <p:cNvGrpSpPr>
                <a:grpSpLocks noChangeAspect="1"/>
              </p:cNvGrpSpPr>
              <p:nvPr/>
            </p:nvGrpSpPr>
            <p:grpSpPr bwMode="auto">
              <a:xfrm>
                <a:off x="2026" y="8591"/>
                <a:ext cx="657" cy="680"/>
                <a:chOff x="2925" y="799"/>
                <a:chExt cx="1970" cy="2041"/>
              </a:xfrm>
            </p:grpSpPr>
            <p:sp>
              <p:nvSpPr>
                <p:cNvPr id="59461"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2"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3"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64"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65"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66"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67"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68"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9460"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9407" name="Group 21"/>
            <p:cNvGrpSpPr>
              <a:grpSpLocks/>
            </p:cNvGrpSpPr>
            <p:nvPr/>
          </p:nvGrpSpPr>
          <p:grpSpPr bwMode="auto">
            <a:xfrm>
              <a:off x="3400" y="8309"/>
              <a:ext cx="713" cy="1154"/>
              <a:chOff x="3039" y="8502"/>
              <a:chExt cx="842" cy="1363"/>
            </a:xfrm>
          </p:grpSpPr>
          <p:grpSp>
            <p:nvGrpSpPr>
              <p:cNvPr id="59446" name="Group 22"/>
              <p:cNvGrpSpPr>
                <a:grpSpLocks noChangeAspect="1"/>
              </p:cNvGrpSpPr>
              <p:nvPr/>
            </p:nvGrpSpPr>
            <p:grpSpPr bwMode="auto">
              <a:xfrm>
                <a:off x="3074" y="8502"/>
                <a:ext cx="662" cy="772"/>
                <a:chOff x="3696" y="2205"/>
                <a:chExt cx="1361" cy="1588"/>
              </a:xfrm>
            </p:grpSpPr>
            <p:sp>
              <p:nvSpPr>
                <p:cNvPr id="59448"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49"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9450"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1"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2"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53"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54"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55"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56"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57"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9458"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9447"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9408" name="Group 35"/>
            <p:cNvGrpSpPr>
              <a:grpSpLocks/>
            </p:cNvGrpSpPr>
            <p:nvPr/>
          </p:nvGrpSpPr>
          <p:grpSpPr bwMode="auto">
            <a:xfrm>
              <a:off x="4246" y="8322"/>
              <a:ext cx="702" cy="1140"/>
              <a:chOff x="4037" y="8518"/>
              <a:chExt cx="829" cy="1346"/>
            </a:xfrm>
          </p:grpSpPr>
          <p:grpSp>
            <p:nvGrpSpPr>
              <p:cNvPr id="59434" name="Group 36"/>
              <p:cNvGrpSpPr>
                <a:grpSpLocks noChangeAspect="1"/>
              </p:cNvGrpSpPr>
              <p:nvPr/>
            </p:nvGrpSpPr>
            <p:grpSpPr bwMode="auto">
              <a:xfrm>
                <a:off x="4096" y="8518"/>
                <a:ext cx="605" cy="861"/>
                <a:chOff x="4105" y="216"/>
                <a:chExt cx="1270" cy="1808"/>
              </a:xfrm>
            </p:grpSpPr>
            <p:sp>
              <p:nvSpPr>
                <p:cNvPr id="59436"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7"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38"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39"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40"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41"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42"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43"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9444"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45"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9435"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9409" name="Group 48"/>
            <p:cNvGrpSpPr>
              <a:grpSpLocks/>
            </p:cNvGrpSpPr>
            <p:nvPr/>
          </p:nvGrpSpPr>
          <p:grpSpPr bwMode="auto">
            <a:xfrm>
              <a:off x="5098" y="8373"/>
              <a:ext cx="843" cy="1088"/>
              <a:chOff x="4955" y="8577"/>
              <a:chExt cx="997" cy="1285"/>
            </a:xfrm>
          </p:grpSpPr>
          <p:grpSp>
            <p:nvGrpSpPr>
              <p:cNvPr id="59421" name="Group 49"/>
              <p:cNvGrpSpPr>
                <a:grpSpLocks noChangeAspect="1"/>
              </p:cNvGrpSpPr>
              <p:nvPr/>
            </p:nvGrpSpPr>
            <p:grpSpPr bwMode="auto">
              <a:xfrm>
                <a:off x="5092" y="8577"/>
                <a:ext cx="606" cy="804"/>
                <a:chOff x="4105" y="339"/>
                <a:chExt cx="1270" cy="1685"/>
              </a:xfrm>
            </p:grpSpPr>
            <p:sp>
              <p:nvSpPr>
                <p:cNvPr id="59423"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4"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5"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26"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27"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28"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29"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30"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9431"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9432"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9433"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9422"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9410" name="Group 62"/>
            <p:cNvGrpSpPr>
              <a:grpSpLocks/>
            </p:cNvGrpSpPr>
            <p:nvPr/>
          </p:nvGrpSpPr>
          <p:grpSpPr bwMode="auto">
            <a:xfrm>
              <a:off x="1749" y="8384"/>
              <a:ext cx="841" cy="1078"/>
              <a:chOff x="998" y="8591"/>
              <a:chExt cx="993" cy="1273"/>
            </a:xfrm>
          </p:grpSpPr>
          <p:grpSp>
            <p:nvGrpSpPr>
              <p:cNvPr id="59411" name="Group 63"/>
              <p:cNvGrpSpPr>
                <a:grpSpLocks noChangeAspect="1"/>
              </p:cNvGrpSpPr>
              <p:nvPr/>
            </p:nvGrpSpPr>
            <p:grpSpPr bwMode="auto">
              <a:xfrm>
                <a:off x="1203" y="8591"/>
                <a:ext cx="467" cy="680"/>
                <a:chOff x="4105" y="216"/>
                <a:chExt cx="1086" cy="1581"/>
              </a:xfrm>
            </p:grpSpPr>
            <p:sp>
              <p:nvSpPr>
                <p:cNvPr id="59413"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4"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5"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9416"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9417"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9418"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9419"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9420"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9412"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59401"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Text Box 75"/>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59403" name="Picture 76"/>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4821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0420"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0421"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0422"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0423"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0424"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0433" name="Group 10"/>
            <p:cNvGrpSpPr>
              <a:grpSpLocks/>
            </p:cNvGrpSpPr>
            <p:nvPr/>
          </p:nvGrpSpPr>
          <p:grpSpPr bwMode="auto">
            <a:xfrm>
              <a:off x="2471" y="8384"/>
              <a:ext cx="960" cy="1077"/>
              <a:chOff x="1851" y="8591"/>
              <a:chExt cx="1133" cy="1270"/>
            </a:xfrm>
          </p:grpSpPr>
          <p:grpSp>
            <p:nvGrpSpPr>
              <p:cNvPr id="60486" name="Group 11"/>
              <p:cNvGrpSpPr>
                <a:grpSpLocks noChangeAspect="1"/>
              </p:cNvGrpSpPr>
              <p:nvPr/>
            </p:nvGrpSpPr>
            <p:grpSpPr bwMode="auto">
              <a:xfrm>
                <a:off x="2026" y="8591"/>
                <a:ext cx="657" cy="680"/>
                <a:chOff x="2925" y="799"/>
                <a:chExt cx="1970" cy="2041"/>
              </a:xfrm>
            </p:grpSpPr>
            <p:sp>
              <p:nvSpPr>
                <p:cNvPr id="60488"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9"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0"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91"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92"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93"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94"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95"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0487"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0434" name="Group 21"/>
            <p:cNvGrpSpPr>
              <a:grpSpLocks/>
            </p:cNvGrpSpPr>
            <p:nvPr/>
          </p:nvGrpSpPr>
          <p:grpSpPr bwMode="auto">
            <a:xfrm>
              <a:off x="3400" y="8309"/>
              <a:ext cx="713" cy="1154"/>
              <a:chOff x="3039" y="8502"/>
              <a:chExt cx="842" cy="1363"/>
            </a:xfrm>
          </p:grpSpPr>
          <p:grpSp>
            <p:nvGrpSpPr>
              <p:cNvPr id="60473" name="Group 22"/>
              <p:cNvGrpSpPr>
                <a:grpSpLocks noChangeAspect="1"/>
              </p:cNvGrpSpPr>
              <p:nvPr/>
            </p:nvGrpSpPr>
            <p:grpSpPr bwMode="auto">
              <a:xfrm>
                <a:off x="3074" y="8502"/>
                <a:ext cx="662" cy="772"/>
                <a:chOff x="3696" y="2205"/>
                <a:chExt cx="1361" cy="1588"/>
              </a:xfrm>
            </p:grpSpPr>
            <p:sp>
              <p:nvSpPr>
                <p:cNvPr id="60475"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6"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0477"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8"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79"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80"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81"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82"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83"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84"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0485"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0474"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0435" name="Group 35"/>
            <p:cNvGrpSpPr>
              <a:grpSpLocks/>
            </p:cNvGrpSpPr>
            <p:nvPr/>
          </p:nvGrpSpPr>
          <p:grpSpPr bwMode="auto">
            <a:xfrm>
              <a:off x="4246" y="8322"/>
              <a:ext cx="702" cy="1140"/>
              <a:chOff x="4037" y="8518"/>
              <a:chExt cx="829" cy="1346"/>
            </a:xfrm>
          </p:grpSpPr>
          <p:grpSp>
            <p:nvGrpSpPr>
              <p:cNvPr id="60461" name="Group 36"/>
              <p:cNvGrpSpPr>
                <a:grpSpLocks noChangeAspect="1"/>
              </p:cNvGrpSpPr>
              <p:nvPr/>
            </p:nvGrpSpPr>
            <p:grpSpPr bwMode="auto">
              <a:xfrm>
                <a:off x="4096" y="8518"/>
                <a:ext cx="605" cy="861"/>
                <a:chOff x="4105" y="216"/>
                <a:chExt cx="1270" cy="1808"/>
              </a:xfrm>
            </p:grpSpPr>
            <p:sp>
              <p:nvSpPr>
                <p:cNvPr id="60463"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4"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5"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66"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67"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68"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69"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70"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0471"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72"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0462"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0436" name="Group 48"/>
            <p:cNvGrpSpPr>
              <a:grpSpLocks/>
            </p:cNvGrpSpPr>
            <p:nvPr/>
          </p:nvGrpSpPr>
          <p:grpSpPr bwMode="auto">
            <a:xfrm>
              <a:off x="5098" y="8373"/>
              <a:ext cx="843" cy="1088"/>
              <a:chOff x="4955" y="8577"/>
              <a:chExt cx="997" cy="1285"/>
            </a:xfrm>
          </p:grpSpPr>
          <p:grpSp>
            <p:nvGrpSpPr>
              <p:cNvPr id="60448" name="Group 49"/>
              <p:cNvGrpSpPr>
                <a:grpSpLocks noChangeAspect="1"/>
              </p:cNvGrpSpPr>
              <p:nvPr/>
            </p:nvGrpSpPr>
            <p:grpSpPr bwMode="auto">
              <a:xfrm>
                <a:off x="5092" y="8577"/>
                <a:ext cx="606" cy="804"/>
                <a:chOff x="4105" y="339"/>
                <a:chExt cx="1270" cy="1685"/>
              </a:xfrm>
            </p:grpSpPr>
            <p:sp>
              <p:nvSpPr>
                <p:cNvPr id="60450"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1"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2"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53"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54"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55"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56"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57"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0458"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0459"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0460"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0449"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0437" name="Group 62"/>
            <p:cNvGrpSpPr>
              <a:grpSpLocks/>
            </p:cNvGrpSpPr>
            <p:nvPr/>
          </p:nvGrpSpPr>
          <p:grpSpPr bwMode="auto">
            <a:xfrm>
              <a:off x="1749" y="8384"/>
              <a:ext cx="841" cy="1078"/>
              <a:chOff x="998" y="8591"/>
              <a:chExt cx="993" cy="1273"/>
            </a:xfrm>
          </p:grpSpPr>
          <p:grpSp>
            <p:nvGrpSpPr>
              <p:cNvPr id="60438" name="Group 63"/>
              <p:cNvGrpSpPr>
                <a:grpSpLocks noChangeAspect="1"/>
              </p:cNvGrpSpPr>
              <p:nvPr/>
            </p:nvGrpSpPr>
            <p:grpSpPr bwMode="auto">
              <a:xfrm>
                <a:off x="1203" y="8591"/>
                <a:ext cx="467" cy="680"/>
                <a:chOff x="4105" y="216"/>
                <a:chExt cx="1086" cy="1581"/>
              </a:xfrm>
            </p:grpSpPr>
            <p:sp>
              <p:nvSpPr>
                <p:cNvPr id="60440"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1"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2"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0443"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0444"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0445"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0446"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0447"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0439"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0425"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0427"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Tree>
    <p:extLst>
      <p:ext uri="{BB962C8B-B14F-4D97-AF65-F5344CB8AC3E}">
        <p14:creationId xmlns:p14="http://schemas.microsoft.com/office/powerpoint/2010/main" val="3827606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13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44"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1445"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1446"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61447"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61448" name="Group 8"/>
          <p:cNvGrpSpPr>
            <a:grpSpLocks/>
          </p:cNvGrpSpPr>
          <p:nvPr/>
        </p:nvGrpSpPr>
        <p:grpSpPr bwMode="auto">
          <a:xfrm>
            <a:off x="395288" y="4941888"/>
            <a:ext cx="5043487" cy="1582737"/>
            <a:chOff x="1655" y="8119"/>
            <a:chExt cx="4286" cy="1344"/>
          </a:xfrm>
        </p:grpSpPr>
        <p:sp>
          <p:nvSpPr>
            <p:cNvPr id="816137"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1459" name="Group 10"/>
            <p:cNvGrpSpPr>
              <a:grpSpLocks/>
            </p:cNvGrpSpPr>
            <p:nvPr/>
          </p:nvGrpSpPr>
          <p:grpSpPr bwMode="auto">
            <a:xfrm>
              <a:off x="2471" y="8384"/>
              <a:ext cx="960" cy="1077"/>
              <a:chOff x="1851" y="8591"/>
              <a:chExt cx="1133" cy="1270"/>
            </a:xfrm>
          </p:grpSpPr>
          <p:grpSp>
            <p:nvGrpSpPr>
              <p:cNvPr id="61512" name="Group 11"/>
              <p:cNvGrpSpPr>
                <a:grpSpLocks noChangeAspect="1"/>
              </p:cNvGrpSpPr>
              <p:nvPr/>
            </p:nvGrpSpPr>
            <p:grpSpPr bwMode="auto">
              <a:xfrm>
                <a:off x="2026" y="8591"/>
                <a:ext cx="657" cy="680"/>
                <a:chOff x="2925" y="799"/>
                <a:chExt cx="1970" cy="2041"/>
              </a:xfrm>
            </p:grpSpPr>
            <p:sp>
              <p:nvSpPr>
                <p:cNvPr id="61514"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5"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6"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17"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18"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19"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20"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21"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1513"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1460" name="Group 21"/>
            <p:cNvGrpSpPr>
              <a:grpSpLocks/>
            </p:cNvGrpSpPr>
            <p:nvPr/>
          </p:nvGrpSpPr>
          <p:grpSpPr bwMode="auto">
            <a:xfrm>
              <a:off x="3400" y="8309"/>
              <a:ext cx="713" cy="1154"/>
              <a:chOff x="3039" y="8502"/>
              <a:chExt cx="842" cy="1363"/>
            </a:xfrm>
          </p:grpSpPr>
          <p:grpSp>
            <p:nvGrpSpPr>
              <p:cNvPr id="61499" name="Group 22"/>
              <p:cNvGrpSpPr>
                <a:grpSpLocks noChangeAspect="1"/>
              </p:cNvGrpSpPr>
              <p:nvPr/>
            </p:nvGrpSpPr>
            <p:grpSpPr bwMode="auto">
              <a:xfrm>
                <a:off x="3074" y="8502"/>
                <a:ext cx="662" cy="772"/>
                <a:chOff x="3696" y="2205"/>
                <a:chExt cx="1361" cy="1588"/>
              </a:xfrm>
            </p:grpSpPr>
            <p:sp>
              <p:nvSpPr>
                <p:cNvPr id="61501"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2"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1503"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4"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5"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506"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507"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508"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509"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510"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1511"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1500"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1461" name="Group 35"/>
            <p:cNvGrpSpPr>
              <a:grpSpLocks/>
            </p:cNvGrpSpPr>
            <p:nvPr/>
          </p:nvGrpSpPr>
          <p:grpSpPr bwMode="auto">
            <a:xfrm>
              <a:off x="4246" y="8322"/>
              <a:ext cx="702" cy="1140"/>
              <a:chOff x="4037" y="8518"/>
              <a:chExt cx="829" cy="1346"/>
            </a:xfrm>
          </p:grpSpPr>
          <p:grpSp>
            <p:nvGrpSpPr>
              <p:cNvPr id="61487" name="Group 36"/>
              <p:cNvGrpSpPr>
                <a:grpSpLocks noChangeAspect="1"/>
              </p:cNvGrpSpPr>
              <p:nvPr/>
            </p:nvGrpSpPr>
            <p:grpSpPr bwMode="auto">
              <a:xfrm>
                <a:off x="4096" y="8518"/>
                <a:ext cx="605" cy="861"/>
                <a:chOff x="4105" y="216"/>
                <a:chExt cx="1270" cy="1808"/>
              </a:xfrm>
            </p:grpSpPr>
            <p:sp>
              <p:nvSpPr>
                <p:cNvPr id="61489"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0"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1"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92"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93"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94"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95"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96"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1497"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98"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1488"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1462" name="Group 48"/>
            <p:cNvGrpSpPr>
              <a:grpSpLocks/>
            </p:cNvGrpSpPr>
            <p:nvPr/>
          </p:nvGrpSpPr>
          <p:grpSpPr bwMode="auto">
            <a:xfrm>
              <a:off x="5098" y="8373"/>
              <a:ext cx="843" cy="1088"/>
              <a:chOff x="4955" y="8577"/>
              <a:chExt cx="997" cy="1285"/>
            </a:xfrm>
          </p:grpSpPr>
          <p:grpSp>
            <p:nvGrpSpPr>
              <p:cNvPr id="61474" name="Group 49"/>
              <p:cNvGrpSpPr>
                <a:grpSpLocks noChangeAspect="1"/>
              </p:cNvGrpSpPr>
              <p:nvPr/>
            </p:nvGrpSpPr>
            <p:grpSpPr bwMode="auto">
              <a:xfrm>
                <a:off x="5092" y="8577"/>
                <a:ext cx="606" cy="804"/>
                <a:chOff x="4105" y="339"/>
                <a:chExt cx="1270" cy="1685"/>
              </a:xfrm>
            </p:grpSpPr>
            <p:sp>
              <p:nvSpPr>
                <p:cNvPr id="61476"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7"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8"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79"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80"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81"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82"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83"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1484"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1485"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1486"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1475"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1463" name="Group 62"/>
            <p:cNvGrpSpPr>
              <a:grpSpLocks/>
            </p:cNvGrpSpPr>
            <p:nvPr/>
          </p:nvGrpSpPr>
          <p:grpSpPr bwMode="auto">
            <a:xfrm>
              <a:off x="1749" y="8384"/>
              <a:ext cx="841" cy="1078"/>
              <a:chOff x="998" y="8591"/>
              <a:chExt cx="993" cy="1273"/>
            </a:xfrm>
          </p:grpSpPr>
          <p:grpSp>
            <p:nvGrpSpPr>
              <p:cNvPr id="61464" name="Group 63"/>
              <p:cNvGrpSpPr>
                <a:grpSpLocks noChangeAspect="1"/>
              </p:cNvGrpSpPr>
              <p:nvPr/>
            </p:nvGrpSpPr>
            <p:grpSpPr bwMode="auto">
              <a:xfrm>
                <a:off x="1203" y="8591"/>
                <a:ext cx="467" cy="680"/>
                <a:chOff x="4105" y="216"/>
                <a:chExt cx="1086" cy="1581"/>
              </a:xfrm>
            </p:grpSpPr>
            <p:sp>
              <p:nvSpPr>
                <p:cNvPr id="61466"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7"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68"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1469"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1470"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1471"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1472"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1473"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1465"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pic>
        <p:nvPicPr>
          <p:cNvPr id="61449" name="Picture 73"/>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08625" y="2420938"/>
            <a:ext cx="31305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0" name="Text Box 74"/>
          <p:cNvSpPr txBox="1">
            <a:spLocks noChangeArrowheads="1"/>
          </p:cNvSpPr>
          <p:nvPr/>
        </p:nvSpPr>
        <p:spPr bwMode="auto">
          <a:xfrm>
            <a:off x="6967538" y="5108575"/>
            <a:ext cx="1781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sz="1000"/>
              <a:t>source: </a:t>
            </a:r>
            <a:r>
              <a:rPr lang="en-GB" sz="1000" i="0"/>
              <a:t>Liszkowski et al (2008)</a:t>
            </a:r>
          </a:p>
        </p:txBody>
      </p:sp>
      <p:pic>
        <p:nvPicPr>
          <p:cNvPr id="61451" name="Picture 75"/>
          <p:cNvPicPr>
            <a:picLocks noChangeAspect="1" noChangeArrowheads="1"/>
          </p:cNvPicPr>
          <p:nvPr/>
        </p:nvPicPr>
        <p:blipFill>
          <a:blip r:embed="rId4">
            <a:extLst>
              <a:ext uri="{28A0092B-C50C-407E-A947-70E740481C1C}">
                <a14:useLocalDpi xmlns:a14="http://schemas.microsoft.com/office/drawing/2010/main" val="0"/>
              </a:ext>
            </a:extLst>
          </a:blip>
          <a:srcRect l="37782" t="19841" r="14894" b="11349"/>
          <a:stretch>
            <a:fillRect/>
          </a:stretch>
        </p:blipFill>
        <p:spPr bwMode="auto">
          <a:xfrm>
            <a:off x="7380288" y="5411788"/>
            <a:ext cx="13335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2" name="Picture 76"/>
          <p:cNvPicPr>
            <a:picLocks noChangeAspect="1" noChangeArrowheads="1"/>
          </p:cNvPicPr>
          <p:nvPr/>
        </p:nvPicPr>
        <p:blipFill>
          <a:blip r:embed="rId5">
            <a:extLst>
              <a:ext uri="{28A0092B-C50C-407E-A947-70E740481C1C}">
                <a14:useLocalDpi xmlns:a14="http://schemas.microsoft.com/office/drawing/2010/main" val="0"/>
              </a:ext>
            </a:extLst>
          </a:blip>
          <a:srcRect l="33183" t="14087" r="12289" b="9415"/>
          <a:stretch>
            <a:fillRect/>
          </a:stretch>
        </p:blipFill>
        <p:spPr bwMode="auto">
          <a:xfrm>
            <a:off x="5795963" y="5418138"/>
            <a:ext cx="13827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3" name="Text Box 77"/>
          <p:cNvSpPr txBox="1">
            <a:spLocks noChangeArrowheads="1"/>
          </p:cNvSpPr>
          <p:nvPr/>
        </p:nvSpPr>
        <p:spPr bwMode="auto">
          <a:xfrm>
            <a:off x="323850" y="2808288"/>
            <a:ext cx="4176713" cy="175804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t>“</a:t>
            </a:r>
            <a:r>
              <a:rPr lang="en-GB" i="0" dirty="0"/>
              <a:t>Helping by informing inextricably involves … an understanding of </a:t>
            </a:r>
            <a:r>
              <a:rPr lang="en-GB" i="0" dirty="0" smtClean="0"/>
              <a:t>others</a:t>
            </a:r>
            <a:r>
              <a:rPr lang="fr-FR" altLang="ja-JP" i="0" dirty="0" smtClean="0"/>
              <a:t>’</a:t>
            </a:r>
            <a:r>
              <a:rPr lang="en-GB" i="0" dirty="0" smtClean="0"/>
              <a:t> </a:t>
            </a:r>
            <a:r>
              <a:rPr lang="en-GB" i="0" dirty="0"/>
              <a:t>goals and … of </a:t>
            </a:r>
            <a:r>
              <a:rPr lang="en-GB" i="0" dirty="0" smtClean="0"/>
              <a:t>others</a:t>
            </a:r>
            <a:r>
              <a:rPr lang="fr-FR" altLang="ja-JP" i="0" dirty="0" smtClean="0"/>
              <a:t>’</a:t>
            </a:r>
            <a:r>
              <a:rPr lang="en-GB" i="0" dirty="0" smtClean="0"/>
              <a:t> </a:t>
            </a:r>
            <a:r>
              <a:rPr lang="en-GB" i="0" dirty="0"/>
              <a:t>ignorance.</a:t>
            </a:r>
            <a:r>
              <a:rPr lang="ja-JP" altLang="en-GB" i="0" dirty="0"/>
              <a:t>”</a:t>
            </a:r>
            <a:endParaRPr lang="en-GB" i="0" dirty="0"/>
          </a:p>
          <a:p>
            <a:pPr algn="r" eaLnBrk="1" hangingPunct="1"/>
            <a:r>
              <a:rPr lang="en-GB" sz="1400" i="0" dirty="0"/>
              <a:t>(Liszkowski, Carpenter &amp; Tomasello 2008: 738-9)</a:t>
            </a:r>
          </a:p>
        </p:txBody>
      </p:sp>
      <p:sp>
        <p:nvSpPr>
          <p:cNvPr id="816206" name="Rectangle 78"/>
          <p:cNvSpPr>
            <a:spLocks noChangeArrowheads="1"/>
          </p:cNvSpPr>
          <p:nvPr/>
        </p:nvSpPr>
        <p:spPr bwMode="auto">
          <a:xfrm>
            <a:off x="0" y="1773238"/>
            <a:ext cx="4211638"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816207" name="Rectangle 79"/>
          <p:cNvSpPr>
            <a:spLocks noChangeArrowheads="1"/>
          </p:cNvSpPr>
          <p:nvPr/>
        </p:nvSpPr>
        <p:spPr bwMode="auto">
          <a:xfrm flipH="1" flipV="1">
            <a:off x="0" y="4579938"/>
            <a:ext cx="5435600" cy="1079500"/>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1456" name="Rectangle 2"/>
          <p:cNvSpPr>
            <a:spLocks noChangeArrowheads="1"/>
          </p:cNvSpPr>
          <p:nvPr/>
        </p:nvSpPr>
        <p:spPr bwMode="auto">
          <a:xfrm rot="-60000">
            <a:off x="2513013" y="3932238"/>
            <a:ext cx="1296987" cy="360362"/>
          </a:xfrm>
          <a:prstGeom prst="rect">
            <a:avLst/>
          </a:prstGeom>
          <a:solidFill>
            <a:srgbClr val="FF66FF">
              <a:alpha val="8509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61457" name="Text Box 77"/>
          <p:cNvSpPr txBox="1">
            <a:spLocks noChangeArrowheads="1"/>
          </p:cNvSpPr>
          <p:nvPr/>
        </p:nvSpPr>
        <p:spPr bwMode="auto">
          <a:xfrm>
            <a:off x="323850" y="2808288"/>
            <a:ext cx="4176713" cy="17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561" tIns="93282" rIns="186561" bIns="93282">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ja-JP" altLang="en-GB" i="0" dirty="0">
                <a:effectLst>
                  <a:glow rad="101600">
                    <a:srgbClr val="000000"/>
                  </a:glow>
                </a:effectLst>
              </a:rPr>
              <a:t>“</a:t>
            </a:r>
            <a:r>
              <a:rPr lang="en-GB" i="0" dirty="0">
                <a:effectLst>
                  <a:glow rad="101600">
                    <a:srgbClr val="000000"/>
                  </a:glow>
                </a:effectLst>
              </a:rPr>
              <a:t>Helping by informing inextricably involves … an understanding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goals and … of </a:t>
            </a:r>
            <a:r>
              <a:rPr lang="en-GB" i="0" dirty="0" smtClean="0">
                <a:effectLst>
                  <a:glow rad="101600">
                    <a:srgbClr val="000000"/>
                  </a:glow>
                </a:effectLst>
              </a:rPr>
              <a:t>others</a:t>
            </a:r>
            <a:r>
              <a:rPr lang="fr-FR" altLang="ja-JP" i="0" dirty="0" smtClean="0">
                <a:effectLst>
                  <a:glow rad="101600">
                    <a:srgbClr val="000000"/>
                  </a:glow>
                </a:effectLst>
              </a:rPr>
              <a:t>’</a:t>
            </a:r>
            <a:r>
              <a:rPr lang="en-GB" i="0" dirty="0" smtClean="0">
                <a:effectLst>
                  <a:glow rad="101600">
                    <a:srgbClr val="000000"/>
                  </a:glow>
                </a:effectLst>
              </a:rPr>
              <a:t> </a:t>
            </a:r>
            <a:r>
              <a:rPr lang="en-GB" i="0" dirty="0">
                <a:effectLst>
                  <a:glow rad="101600">
                    <a:srgbClr val="000000"/>
                  </a:glow>
                </a:effectLst>
              </a:rPr>
              <a:t>ignorance.</a:t>
            </a:r>
            <a:r>
              <a:rPr lang="ja-JP" altLang="en-GB" i="0" dirty="0">
                <a:effectLst>
                  <a:glow rad="101600">
                    <a:srgbClr val="000000"/>
                  </a:glow>
                </a:effectLst>
              </a:rPr>
              <a:t>”</a:t>
            </a:r>
            <a:endParaRPr lang="en-GB" i="0" dirty="0">
              <a:effectLst>
                <a:glow rad="101600">
                  <a:srgbClr val="000000"/>
                </a:glow>
              </a:effectLst>
            </a:endParaRPr>
          </a:p>
          <a:p>
            <a:pPr algn="r" eaLnBrk="1" hangingPunct="1"/>
            <a:r>
              <a:rPr lang="en-GB" sz="1400" i="0" dirty="0">
                <a:effectLst>
                  <a:glow rad="101600">
                    <a:srgbClr val="000000"/>
                  </a:glow>
                </a:effectLst>
              </a:rPr>
              <a:t>(Liszkowski, Carpenter &amp; Tomasello 2008: 738-9)</a:t>
            </a:r>
          </a:p>
        </p:txBody>
      </p:sp>
    </p:spTree>
    <p:extLst>
      <p:ext uri="{BB962C8B-B14F-4D97-AF65-F5344CB8AC3E}">
        <p14:creationId xmlns:p14="http://schemas.microsoft.com/office/powerpoint/2010/main" val="38257270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2227"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5325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53253"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5325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53255" name="Rectangle 7"/>
          <p:cNvSpPr>
            <a:spLocks noChangeArrowheads="1"/>
          </p:cNvSpPr>
          <p:nvPr/>
        </p:nvSpPr>
        <p:spPr bwMode="auto">
          <a:xfrm>
            <a:off x="4140200" y="2708275"/>
            <a:ext cx="4824413" cy="19446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nvGrpSpPr>
          <p:cNvPr id="53256" name="Group 8"/>
          <p:cNvGrpSpPr>
            <a:grpSpLocks/>
          </p:cNvGrpSpPr>
          <p:nvPr/>
        </p:nvGrpSpPr>
        <p:grpSpPr bwMode="auto">
          <a:xfrm>
            <a:off x="395288" y="4941888"/>
            <a:ext cx="5043487" cy="1582737"/>
            <a:chOff x="1655" y="8119"/>
            <a:chExt cx="4286" cy="1344"/>
          </a:xfrm>
        </p:grpSpPr>
        <p:sp>
          <p:nvSpPr>
            <p:cNvPr id="692233" name="AutoShape 9"/>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53258" name="Group 10"/>
            <p:cNvGrpSpPr>
              <a:grpSpLocks/>
            </p:cNvGrpSpPr>
            <p:nvPr/>
          </p:nvGrpSpPr>
          <p:grpSpPr bwMode="auto">
            <a:xfrm>
              <a:off x="2471" y="8384"/>
              <a:ext cx="960" cy="1077"/>
              <a:chOff x="1851" y="8591"/>
              <a:chExt cx="1133" cy="1270"/>
            </a:xfrm>
          </p:grpSpPr>
          <p:grpSp>
            <p:nvGrpSpPr>
              <p:cNvPr id="53311" name="Group 11"/>
              <p:cNvGrpSpPr>
                <a:grpSpLocks noChangeAspect="1"/>
              </p:cNvGrpSpPr>
              <p:nvPr/>
            </p:nvGrpSpPr>
            <p:grpSpPr bwMode="auto">
              <a:xfrm>
                <a:off x="2026" y="8591"/>
                <a:ext cx="657" cy="680"/>
                <a:chOff x="2925" y="799"/>
                <a:chExt cx="1970" cy="2041"/>
              </a:xfrm>
            </p:grpSpPr>
            <p:sp>
              <p:nvSpPr>
                <p:cNvPr id="53313" name="Oval 12"/>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4" name="AutoShape 13"/>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5" name="AutoShape 14"/>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16" name="Oval 15"/>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17" name="Oval 16"/>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18" name="AutoShape 17"/>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19" name="AutoShape 18"/>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20" name="Freeform 19"/>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53312" name="Text Box 20"/>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53259" name="Group 21"/>
            <p:cNvGrpSpPr>
              <a:grpSpLocks/>
            </p:cNvGrpSpPr>
            <p:nvPr/>
          </p:nvGrpSpPr>
          <p:grpSpPr bwMode="auto">
            <a:xfrm>
              <a:off x="3400" y="8309"/>
              <a:ext cx="713" cy="1154"/>
              <a:chOff x="3039" y="8502"/>
              <a:chExt cx="842" cy="1363"/>
            </a:xfrm>
          </p:grpSpPr>
          <p:grpSp>
            <p:nvGrpSpPr>
              <p:cNvPr id="53298" name="Group 22"/>
              <p:cNvGrpSpPr>
                <a:grpSpLocks noChangeAspect="1"/>
              </p:cNvGrpSpPr>
              <p:nvPr/>
            </p:nvGrpSpPr>
            <p:grpSpPr bwMode="auto">
              <a:xfrm>
                <a:off x="3074" y="8502"/>
                <a:ext cx="662" cy="772"/>
                <a:chOff x="3696" y="2205"/>
                <a:chExt cx="1361" cy="1588"/>
              </a:xfrm>
            </p:grpSpPr>
            <p:sp>
              <p:nvSpPr>
                <p:cNvPr id="53300" name="AutoShape 23"/>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1" name="AutoShape 24"/>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53302" name="Oval 25"/>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3" name="AutoShape 26"/>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4" name="AutoShape 27"/>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305" name="Oval 28"/>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306" name="Oval 29"/>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307" name="AutoShape 30"/>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308" name="AutoShape 31"/>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309" name="Freeform 32"/>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53310" name="AutoShape 33"/>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53299" name="Text Box 34"/>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53260" name="Group 35"/>
            <p:cNvGrpSpPr>
              <a:grpSpLocks/>
            </p:cNvGrpSpPr>
            <p:nvPr/>
          </p:nvGrpSpPr>
          <p:grpSpPr bwMode="auto">
            <a:xfrm>
              <a:off x="4246" y="8322"/>
              <a:ext cx="702" cy="1140"/>
              <a:chOff x="4037" y="8518"/>
              <a:chExt cx="829" cy="1346"/>
            </a:xfrm>
          </p:grpSpPr>
          <p:grpSp>
            <p:nvGrpSpPr>
              <p:cNvPr id="53286" name="Group 36"/>
              <p:cNvGrpSpPr>
                <a:grpSpLocks noChangeAspect="1"/>
              </p:cNvGrpSpPr>
              <p:nvPr/>
            </p:nvGrpSpPr>
            <p:grpSpPr bwMode="auto">
              <a:xfrm>
                <a:off x="4096" y="8518"/>
                <a:ext cx="605" cy="861"/>
                <a:chOff x="4105" y="216"/>
                <a:chExt cx="1270" cy="1808"/>
              </a:xfrm>
            </p:grpSpPr>
            <p:sp>
              <p:nvSpPr>
                <p:cNvPr id="53288" name="Oval 37"/>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89" name="AutoShape 38"/>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0" name="Oval 39"/>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91" name="AutoShape 40"/>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92" name="Oval 41"/>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93" name="AutoShape 42"/>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94" name="AutoShape 43"/>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95" name="AutoShape 44"/>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53296" name="Rectangle 45"/>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97" name="Oval 46"/>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53287" name="Text Box 47"/>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53261" name="Group 48"/>
            <p:cNvGrpSpPr>
              <a:grpSpLocks/>
            </p:cNvGrpSpPr>
            <p:nvPr/>
          </p:nvGrpSpPr>
          <p:grpSpPr bwMode="auto">
            <a:xfrm>
              <a:off x="5098" y="8373"/>
              <a:ext cx="843" cy="1088"/>
              <a:chOff x="4955" y="8577"/>
              <a:chExt cx="997" cy="1285"/>
            </a:xfrm>
          </p:grpSpPr>
          <p:grpSp>
            <p:nvGrpSpPr>
              <p:cNvPr id="53273" name="Group 49"/>
              <p:cNvGrpSpPr>
                <a:grpSpLocks noChangeAspect="1"/>
              </p:cNvGrpSpPr>
              <p:nvPr/>
            </p:nvGrpSpPr>
            <p:grpSpPr bwMode="auto">
              <a:xfrm>
                <a:off x="5092" y="8577"/>
                <a:ext cx="606" cy="804"/>
                <a:chOff x="4105" y="339"/>
                <a:chExt cx="1270" cy="1685"/>
              </a:xfrm>
            </p:grpSpPr>
            <p:sp>
              <p:nvSpPr>
                <p:cNvPr id="53275" name="Oval 50"/>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6" name="AutoShape 51"/>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7" name="Oval 52"/>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78" name="AutoShape 53"/>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79" name="Oval 54"/>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80" name="AutoShape 55"/>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81" name="AutoShape 56"/>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82" name="AutoShape 57"/>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53283" name="Rectangle 58"/>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53284" name="Oval 59"/>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53285" name="Line 60"/>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53274" name="Text Box 61"/>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53262" name="Group 62"/>
            <p:cNvGrpSpPr>
              <a:grpSpLocks/>
            </p:cNvGrpSpPr>
            <p:nvPr/>
          </p:nvGrpSpPr>
          <p:grpSpPr bwMode="auto">
            <a:xfrm>
              <a:off x="1749" y="8384"/>
              <a:ext cx="841" cy="1078"/>
              <a:chOff x="998" y="8591"/>
              <a:chExt cx="993" cy="1273"/>
            </a:xfrm>
          </p:grpSpPr>
          <p:grpSp>
            <p:nvGrpSpPr>
              <p:cNvPr id="53263" name="Group 63"/>
              <p:cNvGrpSpPr>
                <a:grpSpLocks noChangeAspect="1"/>
              </p:cNvGrpSpPr>
              <p:nvPr/>
            </p:nvGrpSpPr>
            <p:grpSpPr bwMode="auto">
              <a:xfrm>
                <a:off x="1203" y="8591"/>
                <a:ext cx="467" cy="680"/>
                <a:chOff x="4105" y="216"/>
                <a:chExt cx="1086" cy="1581"/>
              </a:xfrm>
            </p:grpSpPr>
            <p:sp>
              <p:nvSpPr>
                <p:cNvPr id="53265" name="Oval 64"/>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6" name="AutoShape 65"/>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7" name="Oval 66"/>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53268" name="AutoShape 67"/>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53269" name="Oval 68"/>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53270" name="AutoShape 69"/>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53271" name="AutoShape 70"/>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53272" name="AutoShape 71"/>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53264" name="Text Box 72"/>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3083405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3251"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3492"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3493" name="Text Box 5"/>
          <p:cNvSpPr txBox="1">
            <a:spLocks noChangeArrowheads="1"/>
          </p:cNvSpPr>
          <p:nvPr/>
        </p:nvSpPr>
        <p:spPr bwMode="auto">
          <a:xfrm>
            <a:off x="4140200" y="322263"/>
            <a:ext cx="4752975" cy="289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endParaRPr lang="en-GB" i="0" dirty="0"/>
          </a:p>
        </p:txBody>
      </p:sp>
      <p:sp>
        <p:nvSpPr>
          <p:cNvPr id="63494"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3495" name="Group 7"/>
          <p:cNvGrpSpPr>
            <a:grpSpLocks/>
          </p:cNvGrpSpPr>
          <p:nvPr/>
        </p:nvGrpSpPr>
        <p:grpSpPr bwMode="auto">
          <a:xfrm>
            <a:off x="395288" y="4941888"/>
            <a:ext cx="5043487" cy="1582737"/>
            <a:chOff x="1655" y="8119"/>
            <a:chExt cx="4286" cy="1344"/>
          </a:xfrm>
        </p:grpSpPr>
        <p:sp>
          <p:nvSpPr>
            <p:cNvPr id="693256"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3497" name="Group 9"/>
            <p:cNvGrpSpPr>
              <a:grpSpLocks/>
            </p:cNvGrpSpPr>
            <p:nvPr/>
          </p:nvGrpSpPr>
          <p:grpSpPr bwMode="auto">
            <a:xfrm>
              <a:off x="2471" y="8384"/>
              <a:ext cx="960" cy="1077"/>
              <a:chOff x="1851" y="8591"/>
              <a:chExt cx="1133" cy="1270"/>
            </a:xfrm>
          </p:grpSpPr>
          <p:grpSp>
            <p:nvGrpSpPr>
              <p:cNvPr id="63550" name="Group 10"/>
              <p:cNvGrpSpPr>
                <a:grpSpLocks noChangeAspect="1"/>
              </p:cNvGrpSpPr>
              <p:nvPr/>
            </p:nvGrpSpPr>
            <p:grpSpPr bwMode="auto">
              <a:xfrm>
                <a:off x="2026" y="8591"/>
                <a:ext cx="657" cy="680"/>
                <a:chOff x="2925" y="799"/>
                <a:chExt cx="1970" cy="2041"/>
              </a:xfrm>
            </p:grpSpPr>
            <p:sp>
              <p:nvSpPr>
                <p:cNvPr id="63552"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3"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4"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55"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56"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57"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58"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59"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3551"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3498" name="Group 20"/>
            <p:cNvGrpSpPr>
              <a:grpSpLocks/>
            </p:cNvGrpSpPr>
            <p:nvPr/>
          </p:nvGrpSpPr>
          <p:grpSpPr bwMode="auto">
            <a:xfrm>
              <a:off x="3400" y="8309"/>
              <a:ext cx="713" cy="1154"/>
              <a:chOff x="3039" y="8502"/>
              <a:chExt cx="842" cy="1363"/>
            </a:xfrm>
          </p:grpSpPr>
          <p:grpSp>
            <p:nvGrpSpPr>
              <p:cNvPr id="63537" name="Group 21"/>
              <p:cNvGrpSpPr>
                <a:grpSpLocks noChangeAspect="1"/>
              </p:cNvGrpSpPr>
              <p:nvPr/>
            </p:nvGrpSpPr>
            <p:grpSpPr bwMode="auto">
              <a:xfrm>
                <a:off x="3074" y="8502"/>
                <a:ext cx="662" cy="772"/>
                <a:chOff x="3696" y="2205"/>
                <a:chExt cx="1361" cy="1588"/>
              </a:xfrm>
            </p:grpSpPr>
            <p:sp>
              <p:nvSpPr>
                <p:cNvPr id="63539"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0"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3541"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2"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3"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44"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45"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46"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47"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48"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3549"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3538"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3499" name="Group 34"/>
            <p:cNvGrpSpPr>
              <a:grpSpLocks/>
            </p:cNvGrpSpPr>
            <p:nvPr/>
          </p:nvGrpSpPr>
          <p:grpSpPr bwMode="auto">
            <a:xfrm>
              <a:off x="4246" y="8322"/>
              <a:ext cx="702" cy="1140"/>
              <a:chOff x="4037" y="8518"/>
              <a:chExt cx="829" cy="1346"/>
            </a:xfrm>
          </p:grpSpPr>
          <p:grpSp>
            <p:nvGrpSpPr>
              <p:cNvPr id="63525" name="Group 35"/>
              <p:cNvGrpSpPr>
                <a:grpSpLocks noChangeAspect="1"/>
              </p:cNvGrpSpPr>
              <p:nvPr/>
            </p:nvGrpSpPr>
            <p:grpSpPr bwMode="auto">
              <a:xfrm>
                <a:off x="4096" y="8518"/>
                <a:ext cx="605" cy="861"/>
                <a:chOff x="4105" y="216"/>
                <a:chExt cx="1270" cy="1808"/>
              </a:xfrm>
            </p:grpSpPr>
            <p:sp>
              <p:nvSpPr>
                <p:cNvPr id="63527"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8"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29"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30"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31"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32"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33"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34"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3535"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36"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3526"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3500" name="Group 47"/>
            <p:cNvGrpSpPr>
              <a:grpSpLocks/>
            </p:cNvGrpSpPr>
            <p:nvPr/>
          </p:nvGrpSpPr>
          <p:grpSpPr bwMode="auto">
            <a:xfrm>
              <a:off x="5098" y="8373"/>
              <a:ext cx="843" cy="1088"/>
              <a:chOff x="4955" y="8577"/>
              <a:chExt cx="997" cy="1285"/>
            </a:xfrm>
          </p:grpSpPr>
          <p:grpSp>
            <p:nvGrpSpPr>
              <p:cNvPr id="63512" name="Group 48"/>
              <p:cNvGrpSpPr>
                <a:grpSpLocks noChangeAspect="1"/>
              </p:cNvGrpSpPr>
              <p:nvPr/>
            </p:nvGrpSpPr>
            <p:grpSpPr bwMode="auto">
              <a:xfrm>
                <a:off x="5092" y="8577"/>
                <a:ext cx="606" cy="804"/>
                <a:chOff x="4105" y="339"/>
                <a:chExt cx="1270" cy="1685"/>
              </a:xfrm>
            </p:grpSpPr>
            <p:sp>
              <p:nvSpPr>
                <p:cNvPr id="63514"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5"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6"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17"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18"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19"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20"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21"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3522"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3523"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3524"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3513"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3501" name="Group 61"/>
            <p:cNvGrpSpPr>
              <a:grpSpLocks/>
            </p:cNvGrpSpPr>
            <p:nvPr/>
          </p:nvGrpSpPr>
          <p:grpSpPr bwMode="auto">
            <a:xfrm>
              <a:off x="1749" y="8384"/>
              <a:ext cx="841" cy="1078"/>
              <a:chOff x="998" y="8591"/>
              <a:chExt cx="993" cy="1273"/>
            </a:xfrm>
          </p:grpSpPr>
          <p:grpSp>
            <p:nvGrpSpPr>
              <p:cNvPr id="63502" name="Group 62"/>
              <p:cNvGrpSpPr>
                <a:grpSpLocks noChangeAspect="1"/>
              </p:cNvGrpSpPr>
              <p:nvPr/>
            </p:nvGrpSpPr>
            <p:grpSpPr bwMode="auto">
              <a:xfrm>
                <a:off x="1203" y="8591"/>
                <a:ext cx="467" cy="680"/>
                <a:chOff x="4105" y="216"/>
                <a:chExt cx="1086" cy="1581"/>
              </a:xfrm>
            </p:grpSpPr>
            <p:sp>
              <p:nvSpPr>
                <p:cNvPr id="63504"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5"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6"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3507"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3508"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3509"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3510"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3511"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3503"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7609327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a:lum bright="-18000" contrast="6000"/>
            <a:grayscl/>
            <a:extLst>
              <a:ext uri="{28A0092B-C50C-407E-A947-70E740481C1C}">
                <a14:useLocalDpi xmlns:a14="http://schemas.microsoft.com/office/drawing/2010/main" val="0"/>
              </a:ext>
            </a:extLst>
          </a:blip>
          <a:srcRect b="21399"/>
          <a:stretch>
            <a:fillRect/>
          </a:stretch>
        </p:blipFill>
        <p:spPr bwMode="auto">
          <a:xfrm>
            <a:off x="0" y="1479550"/>
            <a:ext cx="9144000" cy="537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7155" name="Rectangle 3"/>
          <p:cNvSpPr>
            <a:spLocks noChangeArrowheads="1"/>
          </p:cNvSpPr>
          <p:nvPr/>
        </p:nvSpPr>
        <p:spPr bwMode="auto">
          <a:xfrm>
            <a:off x="0" y="3716338"/>
            <a:ext cx="9144000" cy="2065337"/>
          </a:xfrm>
          <a:prstGeom prst="rect">
            <a:avLst/>
          </a:prstGeom>
          <a:gradFill rotWithShape="1">
            <a:gsLst>
              <a:gs pos="0">
                <a:schemeClr val="tx1"/>
              </a:gs>
              <a:gs pos="100000">
                <a:schemeClr val="tx1">
                  <a:gamma/>
                  <a:tint val="0"/>
                  <a:invGamma/>
                  <a:alpha val="0"/>
                </a:schemeClr>
              </a:gs>
            </a:gsLst>
            <a:lin ang="5400000" scaled="1"/>
          </a:gradFill>
          <a:ln w="9525">
            <a:noFill/>
            <a:miter lim="800000"/>
            <a:headEnd/>
            <a:tailEnd/>
          </a:ln>
          <a:effectLst/>
        </p:spPr>
        <p:txBody>
          <a:bodyPr anchor="ctr">
            <a:spAutoFit/>
          </a:bodyPr>
          <a:lstStyle/>
          <a:p>
            <a:pPr>
              <a:defRPr/>
            </a:pPr>
            <a:endParaRPr lang="en-US">
              <a:ea typeface="Arial" charset="0"/>
            </a:endParaRPr>
          </a:p>
        </p:txBody>
      </p:sp>
      <p:sp>
        <p:nvSpPr>
          <p:cNvPr id="64516" name="Text Box 4"/>
          <p:cNvSpPr txBox="1">
            <a:spLocks noChangeArrowheads="1"/>
          </p:cNvSpPr>
          <p:nvPr/>
        </p:nvSpPr>
        <p:spPr bwMode="auto">
          <a:xfrm>
            <a:off x="395288" y="322263"/>
            <a:ext cx="36004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Aft>
                <a:spcPct val="100000"/>
              </a:spcAft>
            </a:pPr>
            <a:r>
              <a:rPr lang="en-GB" i="0"/>
              <a:t>Your </a:t>
            </a:r>
            <a:r>
              <a:rPr lang="en-GB"/>
              <a:t>field  </a:t>
            </a:r>
            <a:r>
              <a:rPr lang="en-GB" i="0"/>
              <a:t>= a set of objects related to you by proximity, orientation, lighting and other factors</a:t>
            </a:r>
          </a:p>
          <a:p>
            <a:pPr eaLnBrk="1" hangingPunct="1">
              <a:spcAft>
                <a:spcPct val="100000"/>
              </a:spcAft>
            </a:pPr>
            <a:r>
              <a:rPr lang="en-GB" i="0"/>
              <a:t>You </a:t>
            </a:r>
            <a:r>
              <a:rPr lang="en-GB"/>
              <a:t>encounter </a:t>
            </a:r>
            <a:r>
              <a:rPr lang="en-GB" i="0"/>
              <a:t>an object = it is in your field</a:t>
            </a:r>
          </a:p>
          <a:p>
            <a:pPr eaLnBrk="1" hangingPunct="1">
              <a:spcAft>
                <a:spcPct val="100000"/>
              </a:spcAft>
            </a:pPr>
            <a:r>
              <a:rPr lang="en-GB" i="0"/>
              <a:t>You </a:t>
            </a:r>
            <a:r>
              <a:rPr lang="en-GB"/>
              <a:t>register </a:t>
            </a:r>
            <a:r>
              <a:rPr lang="en-GB" i="0"/>
              <a:t>an object at a location = you most recently encountered the object at that location</a:t>
            </a:r>
          </a:p>
        </p:txBody>
      </p:sp>
      <p:sp>
        <p:nvSpPr>
          <p:cNvPr id="64517" name="Text Box 5"/>
          <p:cNvSpPr txBox="1">
            <a:spLocks noChangeArrowheads="1"/>
          </p:cNvSpPr>
          <p:nvPr/>
        </p:nvSpPr>
        <p:spPr bwMode="auto">
          <a:xfrm>
            <a:off x="4140200" y="322263"/>
            <a:ext cx="4752975" cy="425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6614" tIns="93308" rIns="186614" bIns="93308">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100000"/>
              </a:spcBef>
            </a:pPr>
            <a:r>
              <a:rPr lang="en-GB" i="0" u="sng" dirty="0"/>
              <a:t>Principle 1:</a:t>
            </a:r>
            <a:r>
              <a:rPr lang="en-GB" i="0" dirty="0"/>
              <a:t>  one </a:t>
            </a:r>
            <a:r>
              <a:rPr lang="en-GB" i="0" dirty="0" smtClean="0"/>
              <a:t>can</a:t>
            </a:r>
            <a:r>
              <a:rPr lang="fr-FR" altLang="ja-JP" i="0" dirty="0" smtClean="0"/>
              <a:t>’</a:t>
            </a:r>
            <a:r>
              <a:rPr lang="en-GB" i="0" dirty="0" smtClean="0"/>
              <a:t>t </a:t>
            </a:r>
            <a:r>
              <a:rPr lang="en-GB" i="0" dirty="0"/>
              <a:t>goal-</a:t>
            </a:r>
            <a:r>
              <a:rPr lang="en-GB" i="0" dirty="0" err="1"/>
              <a:t>directedly</a:t>
            </a:r>
            <a:r>
              <a:rPr lang="en-GB" i="0" dirty="0"/>
              <a:t> act on an object unless one has encountered it.</a:t>
            </a:r>
          </a:p>
          <a:p>
            <a:pPr eaLnBrk="1" hangingPunct="1"/>
            <a:endParaRPr lang="en-GB" i="0" u="sng" dirty="0"/>
          </a:p>
          <a:p>
            <a:pPr eaLnBrk="1" hangingPunct="1"/>
            <a:r>
              <a:rPr lang="en-GB" i="0" u="sng" dirty="0"/>
              <a:t>Principle 2:</a:t>
            </a:r>
            <a:r>
              <a:rPr lang="en-GB" i="0" dirty="0"/>
              <a:t> correct registration is a condition of </a:t>
            </a:r>
            <a:r>
              <a:rPr lang="en-GB" dirty="0"/>
              <a:t>successful </a:t>
            </a:r>
            <a:r>
              <a:rPr lang="en-GB" i="0" dirty="0"/>
              <a:t>action.</a:t>
            </a:r>
          </a:p>
          <a:p>
            <a:pPr eaLnBrk="1" hangingPunct="1"/>
            <a:endParaRPr lang="en-GB" i="0" u="sng" dirty="0"/>
          </a:p>
          <a:p>
            <a:pPr eaLnBrk="1" hangingPunct="1"/>
            <a:r>
              <a:rPr lang="en-GB" i="0" u="sng" dirty="0"/>
              <a:t>Principle 3:</a:t>
            </a:r>
            <a:r>
              <a:rPr lang="en-GB" i="0" dirty="0"/>
              <a:t> when an agent performs a goal-directed action and the goal specifies an object, the agent will act as if the object were actually in the location she registers it at.</a:t>
            </a:r>
          </a:p>
        </p:txBody>
      </p:sp>
      <p:sp>
        <p:nvSpPr>
          <p:cNvPr id="64518" name="Line 6"/>
          <p:cNvSpPr>
            <a:spLocks noChangeShapeType="1"/>
          </p:cNvSpPr>
          <p:nvPr/>
        </p:nvSpPr>
        <p:spPr bwMode="auto">
          <a:xfrm>
            <a:off x="4067175" y="0"/>
            <a:ext cx="0" cy="5516563"/>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64519" name="Group 7"/>
          <p:cNvGrpSpPr>
            <a:grpSpLocks/>
          </p:cNvGrpSpPr>
          <p:nvPr/>
        </p:nvGrpSpPr>
        <p:grpSpPr bwMode="auto">
          <a:xfrm>
            <a:off x="395288" y="4941888"/>
            <a:ext cx="5043487" cy="1582737"/>
            <a:chOff x="1655" y="8119"/>
            <a:chExt cx="4286" cy="1344"/>
          </a:xfrm>
        </p:grpSpPr>
        <p:sp>
          <p:nvSpPr>
            <p:cNvPr id="817160" name="AutoShape 8"/>
            <p:cNvSpPr>
              <a:spLocks noChangeArrowheads="1"/>
            </p:cNvSpPr>
            <p:nvPr/>
          </p:nvSpPr>
          <p:spPr bwMode="auto">
            <a:xfrm>
              <a:off x="1655" y="8119"/>
              <a:ext cx="4229" cy="1305"/>
            </a:xfrm>
            <a:prstGeom prst="roundRect">
              <a:avLst>
                <a:gd name="adj" fmla="val 6546"/>
              </a:avLst>
            </a:prstGeom>
            <a:gradFill rotWithShape="1">
              <a:gsLst>
                <a:gs pos="0">
                  <a:schemeClr val="tx1"/>
                </a:gs>
                <a:gs pos="100000">
                  <a:schemeClr val="tx1">
                    <a:gamma/>
                    <a:shade val="46275"/>
                    <a:invGamma/>
                    <a:alpha val="0"/>
                  </a:schemeClr>
                </a:gs>
              </a:gsLst>
              <a:lin ang="5400000" scaled="1"/>
            </a:gradFill>
            <a:ln w="9525" cap="rnd">
              <a:solidFill>
                <a:schemeClr val="bg1"/>
              </a:solidFill>
              <a:prstDash val="sysDot"/>
              <a:round/>
              <a:headEnd/>
              <a:tailEnd/>
            </a:ln>
            <a:effectLst/>
          </p:spPr>
          <p:txBody>
            <a:bodyPr anchor="ctr">
              <a:spAutoFit/>
            </a:bodyPr>
            <a:lstStyle/>
            <a:p>
              <a:pPr>
                <a:defRPr/>
              </a:pPr>
              <a:endParaRPr lang="en-US">
                <a:ea typeface="Arial" charset="0"/>
              </a:endParaRPr>
            </a:p>
          </p:txBody>
        </p:sp>
        <p:grpSp>
          <p:nvGrpSpPr>
            <p:cNvPr id="64521" name="Group 9"/>
            <p:cNvGrpSpPr>
              <a:grpSpLocks/>
            </p:cNvGrpSpPr>
            <p:nvPr/>
          </p:nvGrpSpPr>
          <p:grpSpPr bwMode="auto">
            <a:xfrm>
              <a:off x="2471" y="8384"/>
              <a:ext cx="960" cy="1077"/>
              <a:chOff x="1851" y="8591"/>
              <a:chExt cx="1133" cy="1270"/>
            </a:xfrm>
          </p:grpSpPr>
          <p:grpSp>
            <p:nvGrpSpPr>
              <p:cNvPr id="64574" name="Group 10"/>
              <p:cNvGrpSpPr>
                <a:grpSpLocks noChangeAspect="1"/>
              </p:cNvGrpSpPr>
              <p:nvPr/>
            </p:nvGrpSpPr>
            <p:grpSpPr bwMode="auto">
              <a:xfrm>
                <a:off x="2026" y="8591"/>
                <a:ext cx="657" cy="680"/>
                <a:chOff x="2925" y="799"/>
                <a:chExt cx="1970" cy="2041"/>
              </a:xfrm>
            </p:grpSpPr>
            <p:sp>
              <p:nvSpPr>
                <p:cNvPr id="64576" name="Oval 11"/>
                <p:cNvSpPr>
                  <a:spLocks noChangeAspect="1" noChangeArrowheads="1"/>
                </p:cNvSpPr>
                <p:nvPr/>
              </p:nvSpPr>
              <p:spPr bwMode="auto">
                <a:xfrm>
                  <a:off x="3605" y="799"/>
                  <a:ext cx="471" cy="722"/>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7" name="AutoShape 12"/>
                <p:cNvSpPr>
                  <a:spLocks noChangeAspect="1" noChangeArrowheads="1"/>
                </p:cNvSpPr>
                <p:nvPr/>
              </p:nvSpPr>
              <p:spPr bwMode="auto">
                <a:xfrm>
                  <a:off x="3786" y="1117"/>
                  <a:ext cx="95" cy="157"/>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8" name="AutoShape 13"/>
                <p:cNvSpPr>
                  <a:spLocks noChangeAspect="1" noChangeArrowheads="1"/>
                </p:cNvSpPr>
                <p:nvPr/>
              </p:nvSpPr>
              <p:spPr bwMode="auto">
                <a:xfrm>
                  <a:off x="3753" y="1525"/>
                  <a:ext cx="203" cy="110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79" name="Oval 14"/>
                <p:cNvSpPr>
                  <a:spLocks noChangeAspect="1" noChangeArrowheads="1"/>
                </p:cNvSpPr>
                <p:nvPr/>
              </p:nvSpPr>
              <p:spPr bwMode="auto">
                <a:xfrm>
                  <a:off x="3832" y="1706"/>
                  <a:ext cx="45" cy="499"/>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80" name="Oval 15"/>
                <p:cNvSpPr>
                  <a:spLocks noChangeAspect="1" noChangeArrowheads="1"/>
                </p:cNvSpPr>
                <p:nvPr/>
              </p:nvSpPr>
              <p:spPr bwMode="auto">
                <a:xfrm rot="5400000">
                  <a:off x="4059" y="1933"/>
                  <a:ext cx="45" cy="499"/>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81" name="AutoShape 16"/>
                <p:cNvSpPr>
                  <a:spLocks noChangeAspect="1" noChangeArrowheads="1"/>
                </p:cNvSpPr>
                <p:nvPr/>
              </p:nvSpPr>
              <p:spPr bwMode="auto">
                <a:xfrm rot="5400000">
                  <a:off x="3900" y="2500"/>
                  <a:ext cx="91" cy="227"/>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82" name="AutoShape 17"/>
                <p:cNvSpPr>
                  <a:spLocks noChangeAspect="1" noChangeArrowheads="1"/>
                </p:cNvSpPr>
                <p:nvPr/>
              </p:nvSpPr>
              <p:spPr bwMode="auto">
                <a:xfrm>
                  <a:off x="4013" y="2613"/>
                  <a:ext cx="91" cy="227"/>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83" name="Freeform 18"/>
                <p:cNvSpPr>
                  <a:spLocks noChangeAspect="1"/>
                </p:cNvSpPr>
                <p:nvPr/>
              </p:nvSpPr>
              <p:spPr bwMode="auto">
                <a:xfrm>
                  <a:off x="2925" y="1298"/>
                  <a:ext cx="1970" cy="1036"/>
                </a:xfrm>
                <a:custGeom>
                  <a:avLst/>
                  <a:gdLst>
                    <a:gd name="T0" fmla="*/ 379 w 1970"/>
                    <a:gd name="T1" fmla="*/ 30 h 1036"/>
                    <a:gd name="T2" fmla="*/ 970 w 1970"/>
                    <a:gd name="T3" fmla="*/ 300 h 1036"/>
                    <a:gd name="T4" fmla="*/ 1609 w 1970"/>
                    <a:gd name="T5" fmla="*/ 15 h 1036"/>
                    <a:gd name="T6" fmla="*/ 1970 w 1970"/>
                    <a:gd name="T7" fmla="*/ 552 h 1036"/>
                    <a:gd name="T8" fmla="*/ 1005 w 1970"/>
                    <a:gd name="T9" fmla="*/ 1034 h 1036"/>
                    <a:gd name="T10" fmla="*/ 0 w 1970"/>
                    <a:gd name="T11" fmla="*/ 561 h 1036"/>
                    <a:gd name="T12" fmla="*/ 379 w 1970"/>
                    <a:gd name="T13" fmla="*/ 30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solidFill>
                  <a:schemeClr val="bg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grpSp>
          <p:sp>
            <p:nvSpPr>
              <p:cNvPr id="64575" name="Text Box 19"/>
              <p:cNvSpPr txBox="1">
                <a:spLocks noChangeArrowheads="1"/>
              </p:cNvSpPr>
              <p:nvPr/>
            </p:nvSpPr>
            <p:spPr bwMode="auto">
              <a:xfrm>
                <a:off x="1851" y="9524"/>
                <a:ext cx="113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orientation</a:t>
                </a:r>
              </a:p>
            </p:txBody>
          </p:sp>
        </p:grpSp>
        <p:grpSp>
          <p:nvGrpSpPr>
            <p:cNvPr id="64522" name="Group 20"/>
            <p:cNvGrpSpPr>
              <a:grpSpLocks/>
            </p:cNvGrpSpPr>
            <p:nvPr/>
          </p:nvGrpSpPr>
          <p:grpSpPr bwMode="auto">
            <a:xfrm>
              <a:off x="3400" y="8309"/>
              <a:ext cx="713" cy="1154"/>
              <a:chOff x="3039" y="8502"/>
              <a:chExt cx="842" cy="1363"/>
            </a:xfrm>
          </p:grpSpPr>
          <p:grpSp>
            <p:nvGrpSpPr>
              <p:cNvPr id="64561" name="Group 21"/>
              <p:cNvGrpSpPr>
                <a:grpSpLocks noChangeAspect="1"/>
              </p:cNvGrpSpPr>
              <p:nvPr/>
            </p:nvGrpSpPr>
            <p:grpSpPr bwMode="auto">
              <a:xfrm>
                <a:off x="3074" y="8502"/>
                <a:ext cx="662" cy="772"/>
                <a:chOff x="3696" y="2205"/>
                <a:chExt cx="1361" cy="1588"/>
              </a:xfrm>
            </p:grpSpPr>
            <p:sp>
              <p:nvSpPr>
                <p:cNvPr id="64563" name="AutoShape 22"/>
                <p:cNvSpPr>
                  <a:spLocks noChangeAspect="1" noChangeArrowheads="1"/>
                </p:cNvSpPr>
                <p:nvPr/>
              </p:nvSpPr>
              <p:spPr bwMode="auto">
                <a:xfrm>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4" name="AutoShape 23"/>
                <p:cNvSpPr>
                  <a:spLocks noChangeAspect="1" noChangeArrowheads="1"/>
                </p:cNvSpPr>
                <p:nvPr/>
              </p:nvSpPr>
              <p:spPr bwMode="auto">
                <a:xfrm>
                  <a:off x="3696" y="2296"/>
                  <a:ext cx="182" cy="363"/>
                </a:xfrm>
                <a:prstGeom prst="moon">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64565" name="Oval 24"/>
                <p:cNvSpPr>
                  <a:spLocks noChangeAspect="1" noChangeArrowheads="1"/>
                </p:cNvSpPr>
                <p:nvPr/>
              </p:nvSpPr>
              <p:spPr bwMode="auto">
                <a:xfrm>
                  <a:off x="4150" y="2432"/>
                  <a:ext cx="314" cy="481"/>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6" name="AutoShape 25"/>
                <p:cNvSpPr>
                  <a:spLocks noChangeAspect="1" noChangeArrowheads="1"/>
                </p:cNvSpPr>
                <p:nvPr/>
              </p:nvSpPr>
              <p:spPr bwMode="auto">
                <a:xfrm>
                  <a:off x="4270" y="2644"/>
                  <a:ext cx="64" cy="105"/>
                </a:xfrm>
                <a:prstGeom prst="triangle">
                  <a:avLst>
                    <a:gd name="adj" fmla="val 5263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7" name="AutoShape 26"/>
                <p:cNvSpPr>
                  <a:spLocks noChangeAspect="1" noChangeArrowheads="1"/>
                </p:cNvSpPr>
                <p:nvPr/>
              </p:nvSpPr>
              <p:spPr bwMode="auto">
                <a:xfrm>
                  <a:off x="4248" y="2916"/>
                  <a:ext cx="136" cy="734"/>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68" name="Oval 27"/>
                <p:cNvSpPr>
                  <a:spLocks noChangeAspect="1" noChangeArrowheads="1"/>
                </p:cNvSpPr>
                <p:nvPr/>
              </p:nvSpPr>
              <p:spPr bwMode="auto">
                <a:xfrm>
                  <a:off x="4301" y="3037"/>
                  <a:ext cx="30" cy="333"/>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69" name="Oval 28"/>
                <p:cNvSpPr>
                  <a:spLocks noChangeAspect="1" noChangeArrowheads="1"/>
                </p:cNvSpPr>
                <p:nvPr/>
              </p:nvSpPr>
              <p:spPr bwMode="auto">
                <a:xfrm rot="5400000">
                  <a:off x="4453" y="3188"/>
                  <a:ext cx="30" cy="333"/>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70" name="AutoShape 29"/>
                <p:cNvSpPr>
                  <a:spLocks noChangeAspect="1" noChangeArrowheads="1"/>
                </p:cNvSpPr>
                <p:nvPr/>
              </p:nvSpPr>
              <p:spPr bwMode="auto">
                <a:xfrm rot="5400000">
                  <a:off x="4347" y="3566"/>
                  <a:ext cx="60" cy="151"/>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71" name="AutoShape 30"/>
                <p:cNvSpPr>
                  <a:spLocks noChangeAspect="1" noChangeArrowheads="1"/>
                </p:cNvSpPr>
                <p:nvPr/>
              </p:nvSpPr>
              <p:spPr bwMode="auto">
                <a:xfrm>
                  <a:off x="4422" y="3642"/>
                  <a:ext cx="60" cy="151"/>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72" name="Freeform 31"/>
                <p:cNvSpPr>
                  <a:spLocks noChangeAspect="1"/>
                </p:cNvSpPr>
                <p:nvPr/>
              </p:nvSpPr>
              <p:spPr bwMode="auto">
                <a:xfrm>
                  <a:off x="3696" y="2765"/>
                  <a:ext cx="1314" cy="691"/>
                </a:xfrm>
                <a:custGeom>
                  <a:avLst/>
                  <a:gdLst>
                    <a:gd name="T0" fmla="*/ 169 w 1970"/>
                    <a:gd name="T1" fmla="*/ 13 h 1036"/>
                    <a:gd name="T2" fmla="*/ 432 w 1970"/>
                    <a:gd name="T3" fmla="*/ 133 h 1036"/>
                    <a:gd name="T4" fmla="*/ 716 w 1970"/>
                    <a:gd name="T5" fmla="*/ 7 h 1036"/>
                    <a:gd name="T6" fmla="*/ 876 w 1970"/>
                    <a:gd name="T7" fmla="*/ 245 h 1036"/>
                    <a:gd name="T8" fmla="*/ 447 w 1970"/>
                    <a:gd name="T9" fmla="*/ 460 h 1036"/>
                    <a:gd name="T10" fmla="*/ 0 w 1970"/>
                    <a:gd name="T11" fmla="*/ 249 h 1036"/>
                    <a:gd name="T12" fmla="*/ 169 w 1970"/>
                    <a:gd name="T13" fmla="*/ 13 h 1036"/>
                    <a:gd name="T14" fmla="*/ 0 60000 65536"/>
                    <a:gd name="T15" fmla="*/ 0 60000 65536"/>
                    <a:gd name="T16" fmla="*/ 0 60000 65536"/>
                    <a:gd name="T17" fmla="*/ 0 60000 65536"/>
                    <a:gd name="T18" fmla="*/ 0 60000 65536"/>
                    <a:gd name="T19" fmla="*/ 0 60000 65536"/>
                    <a:gd name="T20" fmla="*/ 0 60000 65536"/>
                    <a:gd name="T21" fmla="*/ 0 w 1970"/>
                    <a:gd name="T22" fmla="*/ 0 h 1036"/>
                    <a:gd name="T23" fmla="*/ 1970 w 1970"/>
                    <a:gd name="T24" fmla="*/ 1036 h 10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0" h="1036">
                      <a:moveTo>
                        <a:pt x="379" y="30"/>
                      </a:moveTo>
                      <a:cubicBezTo>
                        <a:pt x="552" y="138"/>
                        <a:pt x="765" y="302"/>
                        <a:pt x="970" y="300"/>
                      </a:cubicBezTo>
                      <a:cubicBezTo>
                        <a:pt x="1175" y="298"/>
                        <a:pt x="1423" y="133"/>
                        <a:pt x="1609" y="15"/>
                      </a:cubicBezTo>
                      <a:cubicBezTo>
                        <a:pt x="1970" y="552"/>
                        <a:pt x="1615" y="15"/>
                        <a:pt x="1970" y="552"/>
                      </a:cubicBezTo>
                      <a:cubicBezTo>
                        <a:pt x="1869" y="722"/>
                        <a:pt x="1333" y="1032"/>
                        <a:pt x="1005" y="1034"/>
                      </a:cubicBezTo>
                      <a:cubicBezTo>
                        <a:pt x="677" y="1036"/>
                        <a:pt x="104" y="728"/>
                        <a:pt x="0" y="561"/>
                      </a:cubicBezTo>
                      <a:cubicBezTo>
                        <a:pt x="413" y="0"/>
                        <a:pt x="20" y="510"/>
                        <a:pt x="379" y="30"/>
                      </a:cubicBezTo>
                      <a:close/>
                    </a:path>
                  </a:pathLst>
                </a:custGeom>
                <a:gradFill rotWithShape="1">
                  <a:gsLst>
                    <a:gs pos="0">
                      <a:srgbClr val="B2B2B2">
                        <a:alpha val="0"/>
                      </a:srgbClr>
                    </a:gs>
                    <a:gs pos="100000">
                      <a:srgbClr val="52525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p>
              </p:txBody>
            </p:sp>
            <p:sp>
              <p:nvSpPr>
                <p:cNvPr id="64573" name="AutoShape 32"/>
                <p:cNvSpPr>
                  <a:spLocks noChangeAspect="1" noChangeArrowheads="1"/>
                </p:cNvSpPr>
                <p:nvPr/>
              </p:nvSpPr>
              <p:spPr bwMode="auto">
                <a:xfrm rot="1382036">
                  <a:off x="4558" y="2205"/>
                  <a:ext cx="499" cy="499"/>
                </a:xfrm>
                <a:prstGeom prst="sun">
                  <a:avLst>
                    <a:gd name="adj" fmla="val 25000"/>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pSp>
          <p:sp>
            <p:nvSpPr>
              <p:cNvPr id="64562" name="Text Box 33"/>
              <p:cNvSpPr txBox="1">
                <a:spLocks noChangeArrowheads="1"/>
              </p:cNvSpPr>
              <p:nvPr/>
            </p:nvSpPr>
            <p:spPr bwMode="auto">
              <a:xfrm>
                <a:off x="3039" y="9527"/>
                <a:ext cx="84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lighting</a:t>
                </a:r>
              </a:p>
            </p:txBody>
          </p:sp>
        </p:grpSp>
        <p:grpSp>
          <p:nvGrpSpPr>
            <p:cNvPr id="64523" name="Group 34"/>
            <p:cNvGrpSpPr>
              <a:grpSpLocks/>
            </p:cNvGrpSpPr>
            <p:nvPr/>
          </p:nvGrpSpPr>
          <p:grpSpPr bwMode="auto">
            <a:xfrm>
              <a:off x="4246" y="8322"/>
              <a:ext cx="702" cy="1140"/>
              <a:chOff x="4037" y="8518"/>
              <a:chExt cx="829" cy="1346"/>
            </a:xfrm>
          </p:grpSpPr>
          <p:grpSp>
            <p:nvGrpSpPr>
              <p:cNvPr id="64549" name="Group 35"/>
              <p:cNvGrpSpPr>
                <a:grpSpLocks noChangeAspect="1"/>
              </p:cNvGrpSpPr>
              <p:nvPr/>
            </p:nvGrpSpPr>
            <p:grpSpPr bwMode="auto">
              <a:xfrm>
                <a:off x="4096" y="8518"/>
                <a:ext cx="605" cy="861"/>
                <a:chOff x="4105" y="216"/>
                <a:chExt cx="1270" cy="1808"/>
              </a:xfrm>
            </p:grpSpPr>
            <p:sp>
              <p:nvSpPr>
                <p:cNvPr id="64551" name="Oval 36"/>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2" name="AutoShape 37"/>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3" name="Oval 38"/>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54" name="AutoShape 39"/>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55" name="Oval 40"/>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56" name="AutoShape 41"/>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57" name="AutoShape 42"/>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58" name="AutoShape 43"/>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sp>
              <p:nvSpPr>
                <p:cNvPr id="64559" name="Rectangle 44"/>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60" name="Oval 45"/>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grpSp>
          <p:sp>
            <p:nvSpPr>
              <p:cNvPr id="64550" name="Text Box 46"/>
              <p:cNvSpPr txBox="1">
                <a:spLocks noChangeArrowheads="1"/>
              </p:cNvSpPr>
              <p:nvPr/>
            </p:nvSpPr>
            <p:spPr bwMode="auto">
              <a:xfrm>
                <a:off x="4037" y="9526"/>
                <a:ext cx="829"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barriers</a:t>
                </a:r>
              </a:p>
            </p:txBody>
          </p:sp>
        </p:grpSp>
        <p:grpSp>
          <p:nvGrpSpPr>
            <p:cNvPr id="64524" name="Group 47"/>
            <p:cNvGrpSpPr>
              <a:grpSpLocks/>
            </p:cNvGrpSpPr>
            <p:nvPr/>
          </p:nvGrpSpPr>
          <p:grpSpPr bwMode="auto">
            <a:xfrm>
              <a:off x="5098" y="8373"/>
              <a:ext cx="843" cy="1088"/>
              <a:chOff x="4955" y="8577"/>
              <a:chExt cx="997" cy="1285"/>
            </a:xfrm>
          </p:grpSpPr>
          <p:grpSp>
            <p:nvGrpSpPr>
              <p:cNvPr id="64536" name="Group 48"/>
              <p:cNvGrpSpPr>
                <a:grpSpLocks noChangeAspect="1"/>
              </p:cNvGrpSpPr>
              <p:nvPr/>
            </p:nvGrpSpPr>
            <p:grpSpPr bwMode="auto">
              <a:xfrm>
                <a:off x="5092" y="8577"/>
                <a:ext cx="606" cy="804"/>
                <a:chOff x="4105" y="339"/>
                <a:chExt cx="1270" cy="1685"/>
              </a:xfrm>
            </p:grpSpPr>
            <p:sp>
              <p:nvSpPr>
                <p:cNvPr id="64538" name="Oval 49"/>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9" name="AutoShape 50"/>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0" name="Oval 51"/>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41" name="AutoShape 52"/>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42" name="Oval 53"/>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43" name="AutoShape 54"/>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44" name="AutoShape 55"/>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45" name="AutoShape 56"/>
                <p:cNvSpPr>
                  <a:spLocks noChangeAspect="1" noChangeArrowheads="1"/>
                </p:cNvSpPr>
                <p:nvPr/>
              </p:nvSpPr>
              <p:spPr bwMode="auto">
                <a:xfrm rot="6165927">
                  <a:off x="4166" y="612"/>
                  <a:ext cx="1308" cy="762"/>
                </a:xfrm>
                <a:custGeom>
                  <a:avLst/>
                  <a:gdLst>
                    <a:gd name="T0" fmla="*/ 4 w 21600"/>
                    <a:gd name="T1" fmla="*/ 0 h 21600"/>
                    <a:gd name="T2" fmla="*/ 2 w 21600"/>
                    <a:gd name="T3" fmla="*/ 1 h 21600"/>
                    <a:gd name="T4" fmla="*/ 1 w 21600"/>
                    <a:gd name="T5" fmla="*/ 0 h 21600"/>
                    <a:gd name="T6" fmla="*/ 2 w 21600"/>
                    <a:gd name="T7" fmla="*/ 0 h 21600"/>
                    <a:gd name="T8" fmla="*/ 0 60000 65536"/>
                    <a:gd name="T9" fmla="*/ 0 60000 65536"/>
                    <a:gd name="T10" fmla="*/ 0 60000 65536"/>
                    <a:gd name="T11" fmla="*/ 0 60000 65536"/>
                    <a:gd name="T12" fmla="*/ 4591 w 21600"/>
                    <a:gd name="T13" fmla="*/ 4592 h 21600"/>
                    <a:gd name="T14" fmla="*/ 17009 w 21600"/>
                    <a:gd name="T15" fmla="*/ 17008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rot="10800000" vert="eaVert" anchor="ctr">
                  <a:spAutoFit/>
                </a:bodyPr>
                <a:lstStyle/>
                <a:p>
                  <a:pPr algn="ctr"/>
                  <a:endParaRPr lang="en-US" sz="1600" i="0"/>
                </a:p>
              </p:txBody>
            </p:sp>
            <p:sp>
              <p:nvSpPr>
                <p:cNvPr id="64546" name="Rectangle 57"/>
                <p:cNvSpPr>
                  <a:spLocks noChangeAspect="1" noChangeArrowheads="1"/>
                </p:cNvSpPr>
                <p:nvPr/>
              </p:nvSpPr>
              <p:spPr bwMode="auto">
                <a:xfrm>
                  <a:off x="4830" y="799"/>
                  <a:ext cx="136" cy="1225"/>
                </a:xfrm>
                <a:prstGeom prst="rect">
                  <a:avLst/>
                </a:prstGeom>
                <a:solidFill>
                  <a:schemeClr val="bg1"/>
                </a:solidFill>
                <a:ln w="38100">
                  <a:solidFill>
                    <a:schemeClr val="tx1"/>
                  </a:solidFill>
                  <a:miter lim="800000"/>
                  <a:headEnd/>
                  <a:tailEnd/>
                </a:ln>
              </p:spPr>
              <p:txBody>
                <a:bodyPr anchor="ctr">
                  <a:spAutoFit/>
                </a:bodyPr>
                <a:lstStyle/>
                <a:p>
                  <a:endParaRPr lang="en-US"/>
                </a:p>
              </p:txBody>
            </p:sp>
            <p:sp>
              <p:nvSpPr>
                <p:cNvPr id="64547" name="Oval 58"/>
                <p:cNvSpPr>
                  <a:spLocks noChangeAspect="1" noChangeArrowheads="1"/>
                </p:cNvSpPr>
                <p:nvPr/>
              </p:nvSpPr>
              <p:spPr bwMode="auto">
                <a:xfrm>
                  <a:off x="5012" y="1162"/>
                  <a:ext cx="363" cy="3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64548" name="Line 59"/>
                <p:cNvSpPr>
                  <a:spLocks noChangeAspect="1" noChangeShapeType="1"/>
                </p:cNvSpPr>
                <p:nvPr/>
              </p:nvSpPr>
              <p:spPr bwMode="auto">
                <a:xfrm>
                  <a:off x="5193" y="436"/>
                  <a:ext cx="0" cy="726"/>
                </a:xfrm>
                <a:prstGeom prst="line">
                  <a:avLst/>
                </a:prstGeom>
                <a:noFill/>
                <a:ln w="38100">
                  <a:solidFill>
                    <a:schemeClr val="bg1"/>
                  </a:solidFill>
                  <a:round/>
                  <a:headEnd type="oval" w="lg" len="lg"/>
                  <a:tailEnd type="triangle" w="lg" len="lg"/>
                </a:ln>
                <a:extLst>
                  <a:ext uri="{909E8E84-426E-40dd-AFC4-6F175D3DCCD1}">
                    <a14:hiddenFill xmlns:a14="http://schemas.microsoft.com/office/drawing/2010/main">
                      <a:noFill/>
                    </a14:hiddenFill>
                  </a:ext>
                </a:extLst>
              </p:spPr>
              <p:txBody>
                <a:bodyPr>
                  <a:spAutoFit/>
                </a:bodyPr>
                <a:lstStyle/>
                <a:p>
                  <a:endParaRPr lang="en-US"/>
                </a:p>
              </p:txBody>
            </p:sp>
          </p:grpSp>
          <p:sp>
            <p:nvSpPr>
              <p:cNvPr id="64537" name="Text Box 60"/>
              <p:cNvSpPr txBox="1">
                <a:spLocks noChangeArrowheads="1"/>
              </p:cNvSpPr>
              <p:nvPr/>
            </p:nvSpPr>
            <p:spPr bwMode="auto">
              <a:xfrm>
                <a:off x="4955" y="9525"/>
                <a:ext cx="99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trajectory</a:t>
                </a:r>
              </a:p>
            </p:txBody>
          </p:sp>
        </p:grpSp>
        <p:grpSp>
          <p:nvGrpSpPr>
            <p:cNvPr id="64525" name="Group 61"/>
            <p:cNvGrpSpPr>
              <a:grpSpLocks/>
            </p:cNvGrpSpPr>
            <p:nvPr/>
          </p:nvGrpSpPr>
          <p:grpSpPr bwMode="auto">
            <a:xfrm>
              <a:off x="1749" y="8384"/>
              <a:ext cx="841" cy="1078"/>
              <a:chOff x="998" y="8591"/>
              <a:chExt cx="993" cy="1273"/>
            </a:xfrm>
          </p:grpSpPr>
          <p:grpSp>
            <p:nvGrpSpPr>
              <p:cNvPr id="64526" name="Group 62"/>
              <p:cNvGrpSpPr>
                <a:grpSpLocks noChangeAspect="1"/>
              </p:cNvGrpSpPr>
              <p:nvPr/>
            </p:nvGrpSpPr>
            <p:grpSpPr bwMode="auto">
              <a:xfrm>
                <a:off x="1203" y="8591"/>
                <a:ext cx="467" cy="680"/>
                <a:chOff x="4105" y="216"/>
                <a:chExt cx="1086" cy="1581"/>
              </a:xfrm>
            </p:grpSpPr>
            <p:sp>
              <p:nvSpPr>
                <p:cNvPr id="64528" name="Oval 63"/>
                <p:cNvSpPr>
                  <a:spLocks noChangeAspect="1" noChangeArrowheads="1"/>
                </p:cNvSpPr>
                <p:nvPr/>
              </p:nvSpPr>
              <p:spPr bwMode="auto">
                <a:xfrm>
                  <a:off x="4105" y="424"/>
                  <a:ext cx="317" cy="48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29" name="AutoShape 64"/>
                <p:cNvSpPr>
                  <a:spLocks noChangeAspect="1" noChangeArrowheads="1"/>
                </p:cNvSpPr>
                <p:nvPr/>
              </p:nvSpPr>
              <p:spPr bwMode="auto">
                <a:xfrm>
                  <a:off x="4426" y="590"/>
                  <a:ext cx="64" cy="106"/>
                </a:xfrm>
                <a:prstGeom prst="triangle">
                  <a:avLst>
                    <a:gd name="adj" fmla="val 0"/>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0" name="Oval 65"/>
                <p:cNvSpPr>
                  <a:spLocks noChangeAspect="1" noChangeArrowheads="1"/>
                </p:cNvSpPr>
                <p:nvPr/>
              </p:nvSpPr>
              <p:spPr bwMode="auto">
                <a:xfrm>
                  <a:off x="4258" y="1064"/>
                  <a:ext cx="30" cy="336"/>
                </a:xfrm>
                <a:prstGeom prst="ellipse">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64531" name="AutoShape 66"/>
                <p:cNvSpPr>
                  <a:spLocks noChangeAspect="1" noChangeArrowheads="1"/>
                </p:cNvSpPr>
                <p:nvPr/>
              </p:nvSpPr>
              <p:spPr bwMode="auto">
                <a:xfrm>
                  <a:off x="4196" y="912"/>
                  <a:ext cx="137" cy="741"/>
                </a:xfrm>
                <a:prstGeom prst="roundRect">
                  <a:avLst>
                    <a:gd name="adj" fmla="val 50000"/>
                  </a:avLst>
                </a:prstGeom>
                <a:noFill/>
                <a:ln w="12700">
                  <a:solidFill>
                    <a:srgbClr val="FFFF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64532" name="Oval 67"/>
                <p:cNvSpPr>
                  <a:spLocks noChangeAspect="1" noChangeArrowheads="1"/>
                </p:cNvSpPr>
                <p:nvPr/>
              </p:nvSpPr>
              <p:spPr bwMode="auto">
                <a:xfrm rot="5400000">
                  <a:off x="4411" y="1217"/>
                  <a:ext cx="30" cy="335"/>
                </a:xfrm>
                <a:prstGeom prst="ellipse">
                  <a:avLst/>
                </a:prstGeom>
                <a:solidFill>
                  <a:schemeClr val="tx1"/>
                </a:solidFill>
                <a:ln w="12700">
                  <a:solidFill>
                    <a:srgbClr val="FFFFFF"/>
                  </a:solidFill>
                  <a:round/>
                  <a:headEnd/>
                  <a:tailEnd/>
                </a:ln>
              </p:spPr>
              <p:txBody>
                <a:bodyPr wrap="none" anchor="ctr">
                  <a:spAutoFit/>
                </a:bodyPr>
                <a:lstStyle/>
                <a:p>
                  <a:endParaRPr lang="en-US"/>
                </a:p>
              </p:txBody>
            </p:sp>
            <p:sp>
              <p:nvSpPr>
                <p:cNvPr id="64533" name="AutoShape 68"/>
                <p:cNvSpPr>
                  <a:spLocks noChangeAspect="1" noChangeArrowheads="1"/>
                </p:cNvSpPr>
                <p:nvPr/>
              </p:nvSpPr>
              <p:spPr bwMode="auto">
                <a:xfrm rot="5400000">
                  <a:off x="4303" y="1569"/>
                  <a:ext cx="61" cy="152"/>
                </a:xfrm>
                <a:prstGeom prst="roundRect">
                  <a:avLst>
                    <a:gd name="adj" fmla="val 16667"/>
                  </a:avLst>
                </a:prstGeom>
                <a:solidFill>
                  <a:schemeClr val="tx1"/>
                </a:solidFill>
                <a:ln w="12700">
                  <a:solidFill>
                    <a:srgbClr val="FFFFFF"/>
                  </a:solidFill>
                  <a:round/>
                  <a:headEnd/>
                  <a:tailEnd/>
                </a:ln>
              </p:spPr>
              <p:txBody>
                <a:bodyPr anchor="ctr">
                  <a:spAutoFit/>
                </a:bodyPr>
                <a:lstStyle/>
                <a:p>
                  <a:endParaRPr lang="en-US"/>
                </a:p>
              </p:txBody>
            </p:sp>
            <p:sp>
              <p:nvSpPr>
                <p:cNvPr id="64534" name="AutoShape 69"/>
                <p:cNvSpPr>
                  <a:spLocks noChangeAspect="1" noChangeArrowheads="1"/>
                </p:cNvSpPr>
                <p:nvPr/>
              </p:nvSpPr>
              <p:spPr bwMode="auto">
                <a:xfrm>
                  <a:off x="4379" y="1644"/>
                  <a:ext cx="62" cy="153"/>
                </a:xfrm>
                <a:prstGeom prst="roundRect">
                  <a:avLst>
                    <a:gd name="adj" fmla="val 38463"/>
                  </a:avLst>
                </a:prstGeom>
                <a:solidFill>
                  <a:schemeClr val="tx1"/>
                </a:solidFill>
                <a:ln w="12700">
                  <a:solidFill>
                    <a:srgbClr val="FFFFFF"/>
                  </a:solidFill>
                  <a:round/>
                  <a:headEnd/>
                  <a:tailEnd/>
                </a:ln>
              </p:spPr>
              <p:txBody>
                <a:bodyPr anchor="ctr">
                  <a:spAutoFit/>
                </a:bodyPr>
                <a:lstStyle/>
                <a:p>
                  <a:endParaRPr lang="en-US"/>
                </a:p>
              </p:txBody>
            </p:sp>
            <p:sp>
              <p:nvSpPr>
                <p:cNvPr id="64535" name="AutoShape 70"/>
                <p:cNvSpPr>
                  <a:spLocks noChangeAspect="1" noChangeArrowheads="1"/>
                </p:cNvSpPr>
                <p:nvPr/>
              </p:nvSpPr>
              <p:spPr bwMode="auto">
                <a:xfrm rot="6165927">
                  <a:off x="4049" y="609"/>
                  <a:ext cx="1535" cy="749"/>
                </a:xfrm>
                <a:custGeom>
                  <a:avLst/>
                  <a:gdLst>
                    <a:gd name="T0" fmla="*/ 7 w 21600"/>
                    <a:gd name="T1" fmla="*/ 0 h 21600"/>
                    <a:gd name="T2" fmla="*/ 4 w 21600"/>
                    <a:gd name="T3" fmla="*/ 1 h 21600"/>
                    <a:gd name="T4" fmla="*/ 1 w 21600"/>
                    <a:gd name="T5" fmla="*/ 0 h 21600"/>
                    <a:gd name="T6" fmla="*/ 4 w 21600"/>
                    <a:gd name="T7" fmla="*/ 0 h 21600"/>
                    <a:gd name="T8" fmla="*/ 0 60000 65536"/>
                    <a:gd name="T9" fmla="*/ 0 60000 65536"/>
                    <a:gd name="T10" fmla="*/ 0 60000 65536"/>
                    <a:gd name="T11" fmla="*/ 0 60000 65536"/>
                    <a:gd name="T12" fmla="*/ 4587 w 21600"/>
                    <a:gd name="T13" fmla="*/ 4585 h 21600"/>
                    <a:gd name="T14" fmla="*/ 17013 w 21600"/>
                    <a:gd name="T15" fmla="*/ 17015 h 21600"/>
                  </a:gdLst>
                  <a:ahLst/>
                  <a:cxnLst>
                    <a:cxn ang="T8">
                      <a:pos x="T0" y="T1"/>
                    </a:cxn>
                    <a:cxn ang="T9">
                      <a:pos x="T2" y="T3"/>
                    </a:cxn>
                    <a:cxn ang="T10">
                      <a:pos x="T4" y="T5"/>
                    </a:cxn>
                    <a:cxn ang="T11">
                      <a:pos x="T6" y="T7"/>
                    </a:cxn>
                  </a:cxnLst>
                  <a:rect l="T12" t="T13" r="T14" b="T15"/>
                  <a:pathLst>
                    <a:path w="21600" h="21600">
                      <a:moveTo>
                        <a:pt x="0" y="0"/>
                      </a:moveTo>
                      <a:lnTo>
                        <a:pt x="5588" y="21600"/>
                      </a:lnTo>
                      <a:lnTo>
                        <a:pt x="16012" y="21600"/>
                      </a:lnTo>
                      <a:lnTo>
                        <a:pt x="21600" y="0"/>
                      </a:lnTo>
                      <a:close/>
                    </a:path>
                  </a:pathLst>
                </a:custGeom>
                <a:solidFill>
                  <a:schemeClr val="bg1">
                    <a:alpha val="50195"/>
                  </a:schemeClr>
                </a:solidFill>
                <a:ln w="12700">
                  <a:solidFill>
                    <a:schemeClr val="tx1"/>
                  </a:solidFill>
                  <a:miter lim="800000"/>
                  <a:headEnd/>
                  <a:tailEnd/>
                </a:ln>
              </p:spPr>
              <p:txBody>
                <a:bodyPr anchor="ctr">
                  <a:spAutoFit/>
                </a:bodyPr>
                <a:lstStyle/>
                <a:p>
                  <a:endParaRPr lang="en-US"/>
                </a:p>
              </p:txBody>
            </p:sp>
          </p:grpSp>
          <p:sp>
            <p:nvSpPr>
              <p:cNvPr id="64527" name="Text Box 71"/>
              <p:cNvSpPr txBox="1">
                <a:spLocks noChangeArrowheads="1"/>
              </p:cNvSpPr>
              <p:nvPr/>
            </p:nvSpPr>
            <p:spPr bwMode="auto">
              <a:xfrm>
                <a:off x="998" y="9526"/>
                <a:ext cx="99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2609850" eaLnBrk="0" hangingPunct="0">
                  <a:defRPr sz="2200" i="1">
                    <a:solidFill>
                      <a:schemeClr val="bg1"/>
                    </a:solidFill>
                    <a:latin typeface="Myriad Web" charset="0"/>
                    <a:ea typeface="ＭＳ Ｐゴシック" charset="0"/>
                    <a:cs typeface="Arial" charset="0"/>
                  </a:defRPr>
                </a:lvl1pPr>
                <a:lvl2pPr marL="37931725" indent="-37474525" defTabSz="2609850"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sz="1600"/>
                  <a:t>proximity</a:t>
                </a:r>
              </a:p>
            </p:txBody>
          </p:sp>
        </p:grpSp>
      </p:grpSp>
    </p:spTree>
    <p:extLst>
      <p:ext uri="{BB962C8B-B14F-4D97-AF65-F5344CB8AC3E}">
        <p14:creationId xmlns:p14="http://schemas.microsoft.com/office/powerpoint/2010/main" val="1566244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35618977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395536" y="116632"/>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22" name="Rectangle 21"/>
          <p:cNvSpPr/>
          <p:nvPr/>
        </p:nvSpPr>
        <p:spPr bwMode="auto">
          <a:xfrm rot="21540000">
            <a:off x="4440326" y="1150764"/>
            <a:ext cx="2652207"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2"/>
          <p:cNvSpPr txBox="1">
            <a:spLocks noChangeArrowheads="1"/>
          </p:cNvSpPr>
          <p:nvPr/>
        </p:nvSpPr>
        <p:spPr bwMode="auto">
          <a:xfrm>
            <a:off x="4427984" y="1124744"/>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27" name="Rectangle 26"/>
          <p:cNvSpPr/>
          <p:nvPr/>
        </p:nvSpPr>
        <p:spPr bwMode="auto">
          <a:xfrm rot="21540000">
            <a:off x="4880699" y="2102260"/>
            <a:ext cx="343492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 Box 2"/>
          <p:cNvSpPr txBox="1">
            <a:spLocks noChangeArrowheads="1"/>
          </p:cNvSpPr>
          <p:nvPr/>
        </p:nvSpPr>
        <p:spPr bwMode="auto">
          <a:xfrm>
            <a:off x="4868416" y="2083070"/>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12" name="Text Box 2"/>
          <p:cNvSpPr txBox="1">
            <a:spLocks noChangeArrowheads="1"/>
          </p:cNvSpPr>
          <p:nvPr/>
        </p:nvSpPr>
        <p:spPr bwMode="auto">
          <a:xfrm rot="21378867">
            <a:off x="1776652" y="1098847"/>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14" name="Text Box 2"/>
          <p:cNvSpPr txBox="1">
            <a:spLocks noChangeArrowheads="1"/>
          </p:cNvSpPr>
          <p:nvPr/>
        </p:nvSpPr>
        <p:spPr bwMode="auto">
          <a:xfrm rot="21378867">
            <a:off x="2263164" y="2106959"/>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
        <p:nvSpPr>
          <p:cNvPr id="24" name="Text Box 2"/>
          <p:cNvSpPr txBox="1">
            <a:spLocks noChangeArrowheads="1"/>
          </p:cNvSpPr>
          <p:nvPr/>
        </p:nvSpPr>
        <p:spPr bwMode="auto">
          <a:xfrm>
            <a:off x="395536" y="4070682"/>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Are human adults’ abilities to </a:t>
            </a:r>
            <a:r>
              <a:rPr lang="en-GB" i="0" strike="sngStrike" dirty="0" smtClean="0">
                <a:effectLst>
                  <a:glow rad="101600">
                    <a:schemeClr val="tx1">
                      <a:alpha val="75000"/>
                    </a:schemeClr>
                  </a:glow>
                </a:effectLst>
              </a:rPr>
              <a:t>represent</a:t>
            </a:r>
            <a:r>
              <a:rPr lang="en-GB" i="0" dirty="0" smtClean="0">
                <a:effectLst>
                  <a:glow rad="101600">
                    <a:schemeClr val="tx1">
                      <a:alpha val="75000"/>
                    </a:schemeClr>
                  </a:glow>
                </a:effectLst>
              </a:rPr>
              <a:t> beliefs automatic?</a:t>
            </a:r>
          </a:p>
          <a:p>
            <a:pPr eaLnBrk="1" hangingPunct="1"/>
            <a:r>
              <a:rPr lang="en-GB" i="0" dirty="0" smtClean="0">
                <a:effectLst>
                  <a:glow rad="101600">
                    <a:schemeClr val="tx1">
                      <a:alpha val="75000"/>
                    </a:schemeClr>
                  </a:glow>
                </a:effectLst>
              </a:rPr>
              <a:t> --- yes</a:t>
            </a:r>
            <a:r>
              <a:rPr lang="en-GB" i="0" dirty="0">
                <a:effectLst>
                  <a:glow rad="101600">
                    <a:schemeClr val="tx1">
                      <a:alpha val="75000"/>
                    </a:schemeClr>
                  </a:glow>
                </a:effectLst>
              </a:rPr>
              <a:t>: </a:t>
            </a:r>
            <a:r>
              <a:rPr lang="en-GB" i="0" dirty="0" err="1" smtClean="0">
                <a:effectLst>
                  <a:glow rad="101600">
                    <a:schemeClr val="tx1">
                      <a:alpha val="75000"/>
                    </a:schemeClr>
                  </a:glow>
                </a:effectLst>
              </a:rPr>
              <a:t>Kovács</a:t>
            </a:r>
            <a:r>
              <a:rPr lang="en-GB" i="0" dirty="0" smtClean="0">
                <a:effectLst>
                  <a:glow rad="101600">
                    <a:schemeClr val="tx1">
                      <a:alpha val="75000"/>
                    </a:schemeClr>
                  </a:glow>
                </a:effectLst>
              </a:rPr>
              <a:t> et al (2010), Schneider et al (2011).</a:t>
            </a:r>
          </a:p>
          <a:p>
            <a:pPr eaLnBrk="1" hangingPunct="1"/>
            <a:r>
              <a:rPr lang="en-GB" i="0" dirty="0" smtClean="0">
                <a:effectLst>
                  <a:glow rad="101600">
                    <a:schemeClr val="tx1">
                      <a:alpha val="75000"/>
                    </a:schemeClr>
                  </a:glow>
                </a:effectLst>
              </a:rPr>
              <a:t> --- no: Back &amp; Apperly (2010), Apperly et al (2010).</a:t>
            </a:r>
            <a:endParaRPr lang="en-GB" i="0" dirty="0">
              <a:effectLst>
                <a:glow rad="101600">
                  <a:schemeClr val="tx1">
                    <a:alpha val="75000"/>
                  </a:schemeClr>
                </a:glow>
              </a:effectLst>
            </a:endParaRPr>
          </a:p>
          <a:p>
            <a:pPr eaLnBrk="1" hangingPunct="1"/>
            <a:endParaRPr lang="en-GB" i="0" dirty="0">
              <a:effectLst>
                <a:glow rad="101600">
                  <a:schemeClr val="tx1">
                    <a:alpha val="75000"/>
                  </a:schemeClr>
                </a:glow>
              </a:effectLst>
            </a:endParaRPr>
          </a:p>
        </p:txBody>
      </p:sp>
      <p:sp>
        <p:nvSpPr>
          <p:cNvPr id="16" name="Text Box 2"/>
          <p:cNvSpPr txBox="1">
            <a:spLocks noChangeArrowheads="1"/>
          </p:cNvSpPr>
          <p:nvPr/>
        </p:nvSpPr>
        <p:spPr bwMode="auto">
          <a:xfrm rot="21378867">
            <a:off x="4224924" y="4090194"/>
            <a:ext cx="855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203200">
                    <a:srgbClr val="800000"/>
                  </a:glow>
                </a:effectLst>
              </a:rPr>
              <a:t>track</a:t>
            </a:r>
            <a:endParaRPr lang="en-GB" i="0" dirty="0">
              <a:effectLst>
                <a:glow rad="203200">
                  <a:srgbClr val="800000"/>
                </a:glow>
              </a:effectLst>
            </a:endParaRPr>
          </a:p>
        </p:txBody>
      </p:sp>
    </p:spTree>
    <p:extLst>
      <p:ext uri="{BB962C8B-B14F-4D97-AF65-F5344CB8AC3E}">
        <p14:creationId xmlns:p14="http://schemas.microsoft.com/office/powerpoint/2010/main" val="13701292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683568" y="2348880"/>
            <a:ext cx="612068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What could someone represent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that </a:t>
            </a:r>
            <a:r>
              <a:rPr lang="en-GB" i="0" dirty="0">
                <a:effectLst>
                  <a:glow rad="101600">
                    <a:schemeClr val="tx1">
                      <a:alpha val="75000"/>
                    </a:schemeClr>
                  </a:glow>
                </a:effectLst>
              </a:rPr>
              <a:t>would enable her to track,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at </a:t>
            </a:r>
            <a:r>
              <a:rPr lang="en-GB" i="0" dirty="0">
                <a:effectLst>
                  <a:glow rad="101600">
                    <a:schemeClr val="tx1">
                      <a:alpha val="75000"/>
                    </a:schemeClr>
                  </a:glow>
                </a:effectLst>
              </a:rPr>
              <a:t>least within limits, </a:t>
            </a:r>
            <a:r>
              <a:rPr lang="en-GB" i="0" dirty="0" smtClean="0">
                <a:effectLst>
                  <a:glow rad="101600">
                    <a:schemeClr val="tx1">
                      <a:alpha val="75000"/>
                    </a:schemeClr>
                  </a:glow>
                </a:effectLst>
              </a:rPr>
              <a:t/>
            </a:r>
            <a:br>
              <a:rPr lang="en-GB" i="0" dirty="0" smtClean="0">
                <a:effectLst>
                  <a:glow rad="101600">
                    <a:schemeClr val="tx1">
                      <a:alpha val="75000"/>
                    </a:schemeClr>
                  </a:glow>
                </a:effectLst>
              </a:rPr>
            </a:br>
            <a:r>
              <a:rPr lang="en-GB" i="0" dirty="0" smtClean="0">
                <a:effectLst>
                  <a:glow rad="101600">
                    <a:schemeClr val="tx1">
                      <a:alpha val="75000"/>
                    </a:schemeClr>
                  </a:glow>
                </a:effectLst>
              </a:rPr>
              <a:t>others</a:t>
            </a:r>
            <a:r>
              <a:rPr lang="en-GB" i="0" dirty="0">
                <a:effectLst>
                  <a:glow rad="101600">
                    <a:schemeClr val="tx1">
                      <a:alpha val="75000"/>
                    </a:schemeClr>
                  </a:glow>
                </a:effectLst>
              </a:rPr>
              <a:t>' perceptions, knowledge states and </a:t>
            </a:r>
            <a:r>
              <a:rPr lang="en-GB" i="0" dirty="0" smtClean="0">
                <a:effectLst>
                  <a:glow rad="101600">
                    <a:schemeClr val="tx1">
                      <a:alpha val="75000"/>
                    </a:schemeClr>
                  </a:glow>
                </a:effectLst>
              </a:rPr>
              <a:t>beliefs </a:t>
            </a:r>
            <a:br>
              <a:rPr lang="en-GB" i="0" dirty="0" smtClean="0">
                <a:effectLst>
                  <a:glow rad="101600">
                    <a:schemeClr val="tx1">
                      <a:alpha val="75000"/>
                    </a:schemeClr>
                  </a:glow>
                </a:effectLst>
              </a:rPr>
            </a:br>
            <a:r>
              <a:rPr lang="en-GB" i="0" dirty="0" smtClean="0">
                <a:effectLst>
                  <a:glow rad="101600">
                    <a:schemeClr val="tx1">
                      <a:alpha val="75000"/>
                    </a:schemeClr>
                  </a:glow>
                </a:effectLst>
              </a:rPr>
              <a:t>	including </a:t>
            </a:r>
            <a:r>
              <a:rPr lang="en-GB" i="0" dirty="0">
                <a:effectLst>
                  <a:glow rad="101600">
                    <a:schemeClr val="tx1">
                      <a:alpha val="75000"/>
                    </a:schemeClr>
                  </a:glow>
                </a:effectLst>
              </a:rPr>
              <a:t>false beliefs? </a:t>
            </a:r>
          </a:p>
        </p:txBody>
      </p:sp>
    </p:spTree>
    <p:extLst>
      <p:ext uri="{BB962C8B-B14F-4D97-AF65-F5344CB8AC3E}">
        <p14:creationId xmlns:p14="http://schemas.microsoft.com/office/powerpoint/2010/main" val="2081775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3912015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858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solidFill>
                  <a:srgbClr val="000000"/>
                </a:solidFill>
                <a:effectLst>
                  <a:glow>
                    <a:srgbClr val="FFFFFF"/>
                  </a:glow>
                </a:effectLst>
              </a:rPr>
              <a:t>admin</a:t>
            </a:r>
            <a:endParaRPr lang="en-GB" i="0" dirty="0">
              <a:solidFill>
                <a:srgbClr val="000000"/>
              </a:solidFill>
              <a:effectLst>
                <a:glow>
                  <a:srgbClr val="FFFFFF"/>
                </a:glow>
              </a:effectLst>
            </a:endParaRPr>
          </a:p>
        </p:txBody>
      </p:sp>
    </p:spTree>
    <p:extLst>
      <p:ext uri="{BB962C8B-B14F-4D97-AF65-F5344CB8AC3E}">
        <p14:creationId xmlns:p14="http://schemas.microsoft.com/office/powerpoint/2010/main" val="16371297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solidFill>
                  <a:srgbClr val="000000"/>
                </a:solidFill>
                <a:effectLst>
                  <a:glow rad="101600">
                    <a:srgbClr val="FFFFFF"/>
                  </a:glow>
                </a:effectLst>
              </a:rPr>
              <a:t>admin</a:t>
            </a:r>
            <a:endParaRPr lang="en-GB" i="0" dirty="0">
              <a:solidFill>
                <a:srgbClr val="000000"/>
              </a:solidFill>
              <a:effectLst>
                <a:glow rad="101600">
                  <a:srgbClr val="FFFFFF"/>
                </a:glow>
              </a:effectLst>
            </a:endParaRPr>
          </a:p>
        </p:txBody>
      </p:sp>
      <p:sp>
        <p:nvSpPr>
          <p:cNvPr id="2" name="Rectangle 1"/>
          <p:cNvSpPr/>
          <p:nvPr/>
        </p:nvSpPr>
        <p:spPr>
          <a:xfrm>
            <a:off x="683568" y="585262"/>
            <a:ext cx="5760640" cy="2123658"/>
          </a:xfrm>
          <a:prstGeom prst="rect">
            <a:avLst/>
          </a:prstGeom>
        </p:spPr>
        <p:txBody>
          <a:bodyPr wrap="square">
            <a:spAutoFit/>
          </a:bodyPr>
          <a:lstStyle/>
          <a:p>
            <a:r>
              <a:rPr lang="en-US" i="0" dirty="0">
                <a:solidFill>
                  <a:srgbClr val="000000"/>
                </a:solidFill>
                <a:effectLst>
                  <a:glow rad="101600">
                    <a:srgbClr val="FFFFFF"/>
                  </a:glow>
                </a:effectLst>
              </a:rPr>
              <a:t>Tim Bayne (University of Oxford)</a:t>
            </a:r>
          </a:p>
          <a:p>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Belief and its bedfellows"</a:t>
            </a:r>
          </a:p>
          <a:p>
            <a:r>
              <a:rPr lang="en-US" i="0" dirty="0">
                <a:solidFill>
                  <a:srgbClr val="000000"/>
                </a:solidFill>
                <a:effectLst>
                  <a:glow rad="101600">
                    <a:srgbClr val="FFFFFF"/>
                  </a:glow>
                </a:effectLst>
              </a:rPr>
              <a:t> </a:t>
            </a:r>
          </a:p>
          <a:p>
            <a:r>
              <a:rPr lang="en-US" i="0" dirty="0">
                <a:solidFill>
                  <a:srgbClr val="000000"/>
                </a:solidFill>
                <a:effectLst>
                  <a:glow rad="101600">
                    <a:srgbClr val="FFFFFF"/>
                  </a:glow>
                </a:effectLst>
              </a:rPr>
              <a:t>Tuesday, 9 October, 2012, 5.30 </a:t>
            </a:r>
            <a:r>
              <a:rPr lang="en-US" i="0" dirty="0" smtClean="0">
                <a:solidFill>
                  <a:srgbClr val="000000"/>
                </a:solidFill>
                <a:effectLst>
                  <a:glow rad="101600">
                    <a:srgbClr val="FFFFFF"/>
                  </a:glow>
                </a:effectLst>
              </a:rPr>
              <a:t>PM</a:t>
            </a:r>
          </a:p>
          <a:p>
            <a:r>
              <a:rPr lang="en-US" i="0" dirty="0" err="1" smtClean="0">
                <a:solidFill>
                  <a:srgbClr val="000000"/>
                </a:solidFill>
                <a:effectLst>
                  <a:glow rad="101600">
                    <a:srgbClr val="FFFFFF"/>
                  </a:glow>
                </a:effectLst>
              </a:rPr>
              <a:t>Zrinyi</a:t>
            </a:r>
            <a:r>
              <a:rPr lang="en-US" i="0" dirty="0" smtClean="0">
                <a:solidFill>
                  <a:srgbClr val="000000"/>
                </a:solidFill>
                <a:effectLst>
                  <a:glow rad="101600">
                    <a:srgbClr val="FFFFFF"/>
                  </a:glow>
                </a:effectLst>
              </a:rPr>
              <a:t> </a:t>
            </a:r>
            <a:r>
              <a:rPr lang="en-US" i="0" dirty="0">
                <a:solidFill>
                  <a:srgbClr val="000000"/>
                </a:solidFill>
                <a:effectLst>
                  <a:glow rad="101600">
                    <a:srgbClr val="FFFFFF"/>
                  </a:glow>
                </a:effectLst>
              </a:rPr>
              <a:t>14, Room 412</a:t>
            </a:r>
          </a:p>
          <a:p>
            <a:r>
              <a:rPr lang="en-US" i="0" dirty="0">
                <a:solidFill>
                  <a:srgbClr val="000000"/>
                </a:solidFill>
                <a:effectLst>
                  <a:glow rad="101600">
                    <a:srgbClr val="FFFFFF"/>
                  </a:glow>
                </a:effectLst>
              </a:rPr>
              <a:t> </a:t>
            </a:r>
          </a:p>
        </p:txBody>
      </p:sp>
    </p:spTree>
    <p:extLst>
      <p:ext uri="{BB962C8B-B14F-4D97-AF65-F5344CB8AC3E}">
        <p14:creationId xmlns:p14="http://schemas.microsoft.com/office/powerpoint/2010/main" val="29138738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1654175" y="3214688"/>
            <a:ext cx="58340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signature limits</a:t>
            </a:r>
          </a:p>
        </p:txBody>
      </p:sp>
      <p:sp>
        <p:nvSpPr>
          <p:cNvPr id="73731" name="Rectangle 9"/>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Tree>
    <p:extLst>
      <p:ext uri="{BB962C8B-B14F-4D97-AF65-F5344CB8AC3E}">
        <p14:creationId xmlns:p14="http://schemas.microsoft.com/office/powerpoint/2010/main" val="16863505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effectLst>
                  <a:glow rad="101600">
                    <a:srgbClr val="000000"/>
                  </a:glow>
                </a:effectLst>
              </a:rPr>
              <a:t>1. Charly is Samantha</a:t>
            </a:r>
          </a:p>
          <a:p>
            <a:pPr eaLnBrk="1" hangingPunct="1"/>
            <a:endParaRPr lang="en-GB" i="0">
              <a:effectLst>
                <a:glow rad="101600">
                  <a:srgbClr val="000000"/>
                </a:glow>
              </a:effectLst>
            </a:endParaRPr>
          </a:p>
          <a:p>
            <a:pPr eaLnBrk="1" hangingPunct="1"/>
            <a:endParaRPr lang="en-GB" i="0">
              <a:effectLst>
                <a:glow rad="101600">
                  <a:srgbClr val="000000"/>
                </a:glow>
              </a:effectLst>
            </a:endParaRPr>
          </a:p>
          <a:p>
            <a:pPr eaLnBrk="1" hangingPunct="1"/>
            <a:r>
              <a:rPr lang="en-GB" i="0">
                <a:effectLst>
                  <a:glow rad="101600">
                    <a:srgbClr val="000000"/>
                  </a:glow>
                </a:effectLst>
              </a:rPr>
              <a:t>2. </a:t>
            </a:r>
            <a:r>
              <a:rPr lang="en-US" i="0">
                <a:effectLst>
                  <a:glow rad="101600">
                    <a:srgbClr val="000000"/>
                  </a:glow>
                </a:effectLst>
              </a:rPr>
              <a:t>Mitch believes that Charly is in Baltimore</a:t>
            </a:r>
            <a:endParaRPr lang="en-GB" i="0">
              <a:effectLst>
                <a:glow rad="101600">
                  <a:srgbClr val="000000"/>
                </a:glow>
              </a:effectLst>
            </a:endParaRPr>
          </a:p>
          <a:p>
            <a:pPr eaLnBrk="1" hangingPunct="1"/>
            <a:endParaRPr lang="en-GB" i="0">
              <a:effectLst>
                <a:glow rad="101600">
                  <a:srgbClr val="000000"/>
                </a:glow>
              </a:effectLst>
            </a:endParaRPr>
          </a:p>
          <a:p>
            <a:pPr eaLnBrk="1" hangingPunct="1"/>
            <a:r>
              <a:rPr lang="en-GB" i="0">
                <a:effectLst>
                  <a:glow rad="101600">
                    <a:srgbClr val="000000"/>
                  </a:glow>
                </a:effectLst>
              </a:rPr>
              <a:t>3. Mitch believes that Samantha is in Baltimore</a:t>
            </a:r>
          </a:p>
          <a:p>
            <a:pPr eaLnBrk="1" hangingPunct="1"/>
            <a:endParaRPr lang="en-GB" i="0">
              <a:effectLst>
                <a:glow rad="101600">
                  <a:srgbClr val="000000"/>
                </a:glow>
              </a:effectLst>
            </a:endParaRPr>
          </a:p>
          <a:p>
            <a:pPr eaLnBrk="1" hangingPunct="1"/>
            <a:r>
              <a:rPr lang="en-GB" i="0">
                <a:effectLst>
                  <a:glow rad="101600">
                    <a:srgbClr val="000000"/>
                  </a:glow>
                </a:effectLst>
              </a:rPr>
              <a:t>(1) &amp; (2) </a:t>
            </a:r>
            <a:r>
              <a:rPr lang="en-GB" i="0">
                <a:effectLst>
                  <a:glow rad="101600">
                    <a:srgbClr val="000000"/>
                  </a:glow>
                </a:effectLst>
                <a:sym typeface="Symbol" charset="0"/>
              </a:rPr>
              <a:t> (3)</a:t>
            </a:r>
          </a:p>
        </p:txBody>
      </p:sp>
      <p:sp>
        <p:nvSpPr>
          <p:cNvPr id="74755"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7452914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r="742" b="3178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76803" name="Text Box 3"/>
          <p:cNvSpPr txBox="1">
            <a:spLocks noChangeArrowheads="1"/>
          </p:cNvSpPr>
          <p:nvPr/>
        </p:nvSpPr>
        <p:spPr bwMode="auto">
          <a:xfrm>
            <a:off x="684213" y="692150"/>
            <a:ext cx="7200900" cy="2800350"/>
          </a:xfrm>
          <a:prstGeom prst="rect">
            <a:avLst/>
          </a:prstGeom>
          <a:noFill/>
          <a:ln w="9525">
            <a:noFill/>
            <a:miter lim="800000"/>
            <a:headEnd/>
            <a:tailEnd/>
          </a:ln>
          <a:effectLst>
            <a:outerShdw blurRad="38100" dist="25400" dir="2700000" algn="br">
              <a:schemeClr val="bg1">
                <a:alpha val="78000"/>
              </a:schemeClr>
            </a:outerShdw>
          </a:effectLst>
        </p:spPr>
        <p:txBody>
          <a:bodyPr>
            <a:spAutoFit/>
          </a:bodyPr>
          <a:lstStyle/>
          <a:p>
            <a:pPr>
              <a:defRPr/>
            </a:pPr>
            <a:r>
              <a:rPr lang="en-GB" i="0" dirty="0">
                <a:solidFill>
                  <a:schemeClr val="tx1"/>
                </a:solidFill>
                <a:effectLst>
                  <a:glow rad="101600">
                    <a:schemeClr val="bg1"/>
                  </a:glow>
                </a:effectLst>
                <a:ea typeface="Arial" charset="0"/>
              </a:rPr>
              <a:t>1. </a:t>
            </a:r>
            <a:r>
              <a:rPr lang="en-GB" i="0" dirty="0" err="1">
                <a:solidFill>
                  <a:schemeClr val="tx1"/>
                </a:solidFill>
                <a:effectLst>
                  <a:glow rad="101600">
                    <a:schemeClr val="bg1"/>
                  </a:glow>
                </a:effectLst>
                <a:ea typeface="Arial" charset="0"/>
              </a:rPr>
              <a:t>Charly</a:t>
            </a:r>
            <a:r>
              <a:rPr lang="en-GB" i="0" dirty="0">
                <a:solidFill>
                  <a:schemeClr val="tx1"/>
                </a:solidFill>
                <a:effectLst>
                  <a:glow rad="101600">
                    <a:schemeClr val="bg1"/>
                  </a:glow>
                </a:effectLst>
                <a:ea typeface="Arial" charset="0"/>
              </a:rPr>
              <a:t> is Samantha</a:t>
            </a:r>
          </a:p>
          <a:p>
            <a:pPr>
              <a:defRPr/>
            </a:pP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2. </a:t>
            </a:r>
            <a:r>
              <a:rPr lang="en-US" i="0" dirty="0">
                <a:solidFill>
                  <a:schemeClr val="tx1"/>
                </a:solidFill>
                <a:effectLst>
                  <a:glow rad="101600">
                    <a:schemeClr val="bg1"/>
                  </a:glow>
                </a:effectLst>
                <a:ea typeface="Arial" charset="0"/>
              </a:rPr>
              <a:t>Mitch believes that </a:t>
            </a:r>
            <a:r>
              <a:rPr lang="en-US" i="0" dirty="0" err="1">
                <a:solidFill>
                  <a:schemeClr val="tx1"/>
                </a:solidFill>
                <a:effectLst>
                  <a:glow rad="101600">
                    <a:schemeClr val="bg1"/>
                  </a:glow>
                </a:effectLst>
                <a:ea typeface="Arial" charset="0"/>
              </a:rPr>
              <a:t>Charly</a:t>
            </a:r>
            <a:r>
              <a:rPr lang="en-US" i="0" dirty="0">
                <a:solidFill>
                  <a:schemeClr val="tx1"/>
                </a:solidFill>
                <a:effectLst>
                  <a:glow rad="101600">
                    <a:schemeClr val="bg1"/>
                  </a:glow>
                </a:effectLst>
                <a:ea typeface="Arial" charset="0"/>
              </a:rPr>
              <a:t> is in Baltimore</a:t>
            </a:r>
            <a:endParaRPr lang="en-GB" i="0" dirty="0">
              <a:solidFill>
                <a:schemeClr val="tx1"/>
              </a:solidFill>
              <a:effectLst>
                <a:glow rad="101600">
                  <a:schemeClr val="bg1"/>
                </a:glow>
              </a:effectLst>
              <a:ea typeface="Arial" charset="0"/>
            </a:endParaRP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3. Mitch believes that Samantha is in Baltimore</a:t>
            </a:r>
          </a:p>
          <a:p>
            <a:pPr>
              <a:defRPr/>
            </a:pPr>
            <a:endParaRPr lang="en-GB" i="0" dirty="0">
              <a:solidFill>
                <a:schemeClr val="tx1"/>
              </a:solidFill>
              <a:effectLst>
                <a:glow rad="101600">
                  <a:schemeClr val="bg1"/>
                </a:glow>
              </a:effectLst>
              <a:ea typeface="Arial" charset="0"/>
            </a:endParaRPr>
          </a:p>
          <a:p>
            <a:pPr>
              <a:defRPr/>
            </a:pPr>
            <a:r>
              <a:rPr lang="en-GB" i="0" dirty="0">
                <a:solidFill>
                  <a:schemeClr val="tx1"/>
                </a:solidFill>
                <a:effectLst>
                  <a:glow rad="101600">
                    <a:schemeClr val="bg1"/>
                  </a:glow>
                </a:effectLst>
                <a:ea typeface="Arial" charset="0"/>
              </a:rPr>
              <a:t>(1) &amp; (2) </a:t>
            </a:r>
            <a:r>
              <a:rPr lang="en-GB" i="0" dirty="0" err="1">
                <a:solidFill>
                  <a:schemeClr val="tx1"/>
                </a:solidFill>
                <a:effectLst>
                  <a:glow rad="101600">
                    <a:schemeClr val="bg1"/>
                  </a:glow>
                </a:effectLst>
                <a:ea typeface="Arial" charset="0"/>
                <a:sym typeface="Symbol" charset="2"/>
              </a:rPr>
              <a:t></a:t>
            </a:r>
            <a:r>
              <a:rPr lang="en-GB" i="0" dirty="0">
                <a:solidFill>
                  <a:schemeClr val="tx1"/>
                </a:solidFill>
                <a:effectLst>
                  <a:glow rad="101600">
                    <a:schemeClr val="bg1"/>
                  </a:glow>
                </a:effectLst>
                <a:ea typeface="Arial" charset="0"/>
                <a:sym typeface="Symbol" charset="2"/>
              </a:rPr>
              <a:t> (3)</a:t>
            </a:r>
          </a:p>
        </p:txBody>
      </p:sp>
      <p:sp>
        <p:nvSpPr>
          <p:cNvPr id="75780" name="Line 4"/>
          <p:cNvSpPr>
            <a:spLocks noChangeShapeType="1"/>
          </p:cNvSpPr>
          <p:nvPr/>
        </p:nvSpPr>
        <p:spPr bwMode="auto">
          <a:xfrm flipH="1">
            <a:off x="1779588" y="3141663"/>
            <a:ext cx="215900" cy="287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1621858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76803" name="Text Box 3"/>
          <p:cNvSpPr txBox="1">
            <a:spLocks noChangeArrowheads="1"/>
          </p:cNvSpPr>
          <p:nvPr/>
        </p:nvSpPr>
        <p:spPr bwMode="auto">
          <a:xfrm>
            <a:off x="684213" y="692150"/>
            <a:ext cx="72009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1. Charly is Samantha</a:t>
            </a:r>
          </a:p>
          <a:p>
            <a:pPr eaLnBrk="1" hangingPunct="1"/>
            <a:endParaRPr lang="en-GB" i="0"/>
          </a:p>
          <a:p>
            <a:pPr eaLnBrk="1" hangingPunct="1"/>
            <a:endParaRPr lang="en-GB" i="0"/>
          </a:p>
          <a:p>
            <a:pPr eaLnBrk="1" hangingPunct="1"/>
            <a:r>
              <a:rPr lang="en-GB" i="0"/>
              <a:t>2. </a:t>
            </a:r>
            <a:r>
              <a:rPr lang="en-US" i="0"/>
              <a:t>Mitch believes that Charly is in Baltimore</a:t>
            </a:r>
            <a:endParaRPr lang="en-GB" i="0"/>
          </a:p>
          <a:p>
            <a:pPr eaLnBrk="1" hangingPunct="1"/>
            <a:endParaRPr lang="en-GB" i="0"/>
          </a:p>
          <a:p>
            <a:pPr eaLnBrk="1" hangingPunct="1"/>
            <a:r>
              <a:rPr lang="en-GB" i="0"/>
              <a:t>3. Mitch believes that Samantha is in Baltimore</a:t>
            </a:r>
          </a:p>
          <a:p>
            <a:pPr eaLnBrk="1" hangingPunct="1"/>
            <a:endParaRPr lang="en-GB" i="0"/>
          </a:p>
          <a:p>
            <a:pPr eaLnBrk="1" hangingPunct="1"/>
            <a:r>
              <a:rPr lang="en-GB" i="0"/>
              <a:t>(1) &amp; (2) </a:t>
            </a:r>
            <a:r>
              <a:rPr lang="en-GB" i="0">
                <a:sym typeface="Symbol" charset="0"/>
              </a:rPr>
              <a:t> (3)</a:t>
            </a:r>
          </a:p>
        </p:txBody>
      </p:sp>
      <p:sp>
        <p:nvSpPr>
          <p:cNvPr id="76804" name="Line 4"/>
          <p:cNvSpPr>
            <a:spLocks noChangeShapeType="1"/>
          </p:cNvSpPr>
          <p:nvPr/>
        </p:nvSpPr>
        <p:spPr bwMode="auto">
          <a:xfrm flipH="1">
            <a:off x="1779588" y="3141663"/>
            <a:ext cx="215900" cy="2873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76805" name="Text Box 5"/>
          <p:cNvSpPr txBox="1">
            <a:spLocks noChangeArrowheads="1"/>
          </p:cNvSpPr>
          <p:nvPr/>
        </p:nvSpPr>
        <p:spPr bwMode="auto">
          <a:xfrm>
            <a:off x="684213" y="4110038"/>
            <a:ext cx="583406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t>4. Mitch registers &lt;Charly, Baltimore&gt;</a:t>
            </a:r>
          </a:p>
          <a:p>
            <a:pPr eaLnBrk="1" hangingPunct="1"/>
            <a:endParaRPr lang="en-GB" i="0"/>
          </a:p>
          <a:p>
            <a:pPr eaLnBrk="1" hangingPunct="1"/>
            <a:r>
              <a:rPr lang="en-GB" i="0"/>
              <a:t>5. Mitch registers</a:t>
            </a:r>
            <a:r>
              <a:rPr lang="en-GB"/>
              <a:t> </a:t>
            </a:r>
            <a:r>
              <a:rPr lang="en-GB" i="0"/>
              <a:t>&lt;Samantha, Baltimore&gt;</a:t>
            </a:r>
          </a:p>
          <a:p>
            <a:pPr eaLnBrk="1" hangingPunct="1"/>
            <a:endParaRPr lang="en-GB" i="0"/>
          </a:p>
          <a:p>
            <a:pPr eaLnBrk="1" hangingPunct="1"/>
            <a:r>
              <a:rPr lang="en-GB" i="0"/>
              <a:t>(1) &amp; (4) </a:t>
            </a:r>
            <a:r>
              <a:rPr lang="en-GB" i="0">
                <a:sym typeface="Symbol" charset="0"/>
              </a:rPr>
              <a:t> (5)</a:t>
            </a:r>
          </a:p>
        </p:txBody>
      </p:sp>
    </p:spTree>
    <p:extLst>
      <p:ext uri="{BB962C8B-B14F-4D97-AF65-F5344CB8AC3E}">
        <p14:creationId xmlns:p14="http://schemas.microsoft.com/office/powerpoint/2010/main" val="1957980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6"/>
          <p:cNvSpPr txBox="1">
            <a:spLocks noChangeArrowheads="1"/>
          </p:cNvSpPr>
          <p:nvPr/>
        </p:nvSpPr>
        <p:spPr bwMode="auto">
          <a:xfrm>
            <a:off x="755650" y="2636838"/>
            <a:ext cx="245297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a:effectLst>
                  <a:glow rad="101600">
                    <a:srgbClr val="000000"/>
                  </a:glow>
                </a:effectLst>
              </a:rPr>
              <a:t>Subjects represent </a:t>
            </a:r>
            <a:br>
              <a:rPr lang="en-GB" i="0">
                <a:effectLst>
                  <a:glow rad="101600">
                    <a:srgbClr val="000000"/>
                  </a:glow>
                </a:effectLst>
              </a:rPr>
            </a:br>
            <a:r>
              <a:rPr lang="en-GB" i="0">
                <a:effectLst>
                  <a:glow rad="101600">
                    <a:srgbClr val="000000"/>
                  </a:glow>
                </a:effectLst>
              </a:rPr>
              <a:t>registration</a:t>
            </a:r>
          </a:p>
          <a:p>
            <a:pPr eaLnBrk="1" hangingPunct="1"/>
            <a:endParaRPr lang="en-GB" i="0">
              <a:effectLst>
                <a:glow rad="101600">
                  <a:srgbClr val="000000"/>
                </a:glow>
              </a:effectLst>
            </a:endParaRPr>
          </a:p>
          <a:p>
            <a:pPr eaLnBrk="1" hangingPunct="1"/>
            <a:r>
              <a:rPr lang="en-GB" i="0">
                <a:effectLst>
                  <a:glow rad="101600">
                    <a:srgbClr val="000000"/>
                  </a:glow>
                </a:effectLst>
              </a:rPr>
              <a:t>Subjects represent </a:t>
            </a:r>
            <a:br>
              <a:rPr lang="en-GB" i="0">
                <a:effectLst>
                  <a:glow rad="101600">
                    <a:srgbClr val="000000"/>
                  </a:glow>
                </a:effectLst>
              </a:rPr>
            </a:br>
            <a:r>
              <a:rPr lang="en-GB" i="0">
                <a:effectLst>
                  <a:glow rad="101600">
                    <a:srgbClr val="000000"/>
                  </a:glow>
                </a:effectLst>
              </a:rPr>
              <a:t>beliefs</a:t>
            </a:r>
          </a:p>
        </p:txBody>
      </p:sp>
      <p:sp>
        <p:nvSpPr>
          <p:cNvPr id="77827" name="Oval 7"/>
          <p:cNvSpPr>
            <a:spLocks noChangeArrowheads="1"/>
          </p:cNvSpPr>
          <p:nvPr/>
        </p:nvSpPr>
        <p:spPr bwMode="auto">
          <a:xfrm rot="-2100000">
            <a:off x="4045158" y="886967"/>
            <a:ext cx="2757072" cy="108198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effectLst>
                  <a:glow rad="101600">
                    <a:srgbClr val="000000"/>
                  </a:glow>
                </a:effectLst>
              </a:rPr>
              <a:t>False belief </a:t>
            </a:r>
            <a:br>
              <a:rPr lang="en-GB" i="0">
                <a:effectLst>
                  <a:glow rad="101600">
                    <a:srgbClr val="000000"/>
                  </a:glow>
                </a:effectLst>
              </a:rPr>
            </a:br>
            <a:r>
              <a:rPr lang="en-GB" i="0">
                <a:effectLst>
                  <a:glow rad="101600">
                    <a:srgbClr val="000000"/>
                  </a:glow>
                </a:effectLst>
              </a:rPr>
              <a:t>about location</a:t>
            </a:r>
          </a:p>
        </p:txBody>
      </p:sp>
      <p:sp>
        <p:nvSpPr>
          <p:cNvPr id="77828" name="Oval 8"/>
          <p:cNvSpPr>
            <a:spLocks noChangeArrowheads="1"/>
          </p:cNvSpPr>
          <p:nvPr/>
        </p:nvSpPr>
        <p:spPr bwMode="auto">
          <a:xfrm rot="-2100000">
            <a:off x="5973691" y="994917"/>
            <a:ext cx="2694131" cy="108198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pPr algn="ctr"/>
            <a:r>
              <a:rPr lang="en-GB" i="0">
                <a:effectLst>
                  <a:glow rad="101600">
                    <a:srgbClr val="000000"/>
                  </a:glow>
                </a:effectLst>
              </a:rPr>
              <a:t>False belief </a:t>
            </a:r>
            <a:br>
              <a:rPr lang="en-GB" i="0">
                <a:effectLst>
                  <a:glow rad="101600">
                    <a:srgbClr val="000000"/>
                  </a:glow>
                </a:effectLst>
              </a:rPr>
            </a:br>
            <a:r>
              <a:rPr lang="en-GB" i="0">
                <a:effectLst>
                  <a:glow rad="101600">
                    <a:srgbClr val="000000"/>
                  </a:glow>
                </a:effectLst>
              </a:rPr>
              <a:t>about identity</a:t>
            </a:r>
          </a:p>
        </p:txBody>
      </p:sp>
      <p:sp>
        <p:nvSpPr>
          <p:cNvPr id="77829" name="Text Box 9"/>
          <p:cNvSpPr txBox="1">
            <a:spLocks noChangeArrowheads="1"/>
          </p:cNvSpPr>
          <p:nvPr/>
        </p:nvSpPr>
        <p:spPr bwMode="auto">
          <a:xfrm>
            <a:off x="4327525" y="2689225"/>
            <a:ext cx="784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pass</a:t>
            </a:r>
          </a:p>
        </p:txBody>
      </p:sp>
      <p:sp>
        <p:nvSpPr>
          <p:cNvPr id="77830" name="Text Box 10"/>
          <p:cNvSpPr txBox="1">
            <a:spLocks noChangeArrowheads="1"/>
          </p:cNvSpPr>
          <p:nvPr/>
        </p:nvSpPr>
        <p:spPr bwMode="auto">
          <a:xfrm>
            <a:off x="6578600" y="2689225"/>
            <a:ext cx="6176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fail</a:t>
            </a:r>
          </a:p>
        </p:txBody>
      </p:sp>
      <p:sp>
        <p:nvSpPr>
          <p:cNvPr id="77831" name="Text Box 11"/>
          <p:cNvSpPr txBox="1">
            <a:spLocks noChangeArrowheads="1"/>
          </p:cNvSpPr>
          <p:nvPr/>
        </p:nvSpPr>
        <p:spPr bwMode="auto">
          <a:xfrm>
            <a:off x="4354513" y="3722688"/>
            <a:ext cx="784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pass</a:t>
            </a:r>
          </a:p>
        </p:txBody>
      </p:sp>
      <p:sp>
        <p:nvSpPr>
          <p:cNvPr id="77832" name="Text Box 12"/>
          <p:cNvSpPr txBox="1">
            <a:spLocks noChangeArrowheads="1"/>
          </p:cNvSpPr>
          <p:nvPr/>
        </p:nvSpPr>
        <p:spPr bwMode="auto">
          <a:xfrm>
            <a:off x="6605588" y="3722688"/>
            <a:ext cx="784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a:effectLst>
                  <a:glow rad="101600">
                    <a:srgbClr val="000000"/>
                  </a:glow>
                </a:effectLst>
              </a:rPr>
              <a:t>pass</a:t>
            </a:r>
          </a:p>
        </p:txBody>
      </p:sp>
      <p:cxnSp>
        <p:nvCxnSpPr>
          <p:cNvPr id="77833" name="Straight Connector 11"/>
          <p:cNvCxnSpPr>
            <a:cxnSpLocks noChangeShapeType="1"/>
          </p:cNvCxnSpPr>
          <p:nvPr/>
        </p:nvCxnSpPr>
        <p:spPr bwMode="auto">
          <a:xfrm flipV="1">
            <a:off x="457200" y="24384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4" name="Straight Connector 15"/>
          <p:cNvCxnSpPr>
            <a:cxnSpLocks noChangeShapeType="1"/>
          </p:cNvCxnSpPr>
          <p:nvPr/>
        </p:nvCxnSpPr>
        <p:spPr bwMode="auto">
          <a:xfrm flipV="1">
            <a:off x="457200" y="4572000"/>
            <a:ext cx="8077200" cy="76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cxnSp>
      <p:cxnSp>
        <p:nvCxnSpPr>
          <p:cNvPr id="77835" name="Straight Connector 16"/>
          <p:cNvCxnSpPr>
            <a:cxnSpLocks noChangeShapeType="1"/>
          </p:cNvCxnSpPr>
          <p:nvPr/>
        </p:nvCxnSpPr>
        <p:spPr bwMode="auto">
          <a:xfrm flipV="1">
            <a:off x="457200" y="3505200"/>
            <a:ext cx="8077200" cy="7620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75470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386" t="15883" r="22549" b="17451"/>
          <a:stretch/>
        </p:blipFill>
        <p:spPr>
          <a:xfrm>
            <a:off x="0" y="-27384"/>
            <a:ext cx="9144000" cy="6919049"/>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0037271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223" t="15883" r="21895" b="17451"/>
          <a:stretch/>
        </p:blipFill>
        <p:spPr>
          <a:xfrm>
            <a:off x="0" y="-35912"/>
            <a:ext cx="9245952" cy="6893912"/>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17511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a:t>
            </a:r>
            <a:r>
              <a:rPr lang="en-GB" i="0" dirty="0" smtClean="0">
                <a:effectLst>
                  <a:glow rad="101600">
                    <a:schemeClr val="tx1">
                      <a:alpha val="75000"/>
                    </a:schemeClr>
                  </a:glow>
                </a:effectLst>
              </a:rPr>
              <a:t>tasks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89423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1928" t="17713" r="21700" b="16667"/>
          <a:stretch/>
        </p:blipFill>
        <p:spPr>
          <a:xfrm>
            <a:off x="0" y="0"/>
            <a:ext cx="9426336" cy="6858000"/>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632979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222" t="16928" r="22059" b="16405"/>
          <a:stretch/>
        </p:blipFill>
        <p:spPr>
          <a:xfrm>
            <a:off x="0" y="-27384"/>
            <a:ext cx="9144936" cy="6838590"/>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335404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2059" t="17713" r="22059" b="17451"/>
          <a:stretch/>
        </p:blipFill>
        <p:spPr>
          <a:xfrm>
            <a:off x="-36512" y="22412"/>
            <a:ext cx="9426497" cy="6835588"/>
          </a:xfrm>
          <a:prstGeom prst="rect">
            <a:avLst/>
          </a:prstGeom>
        </p:spPr>
      </p:pic>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40466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592288" cy="432048"/>
            <a:chOff x="6084168" y="404664"/>
            <a:chExt cx="2592288" cy="432048"/>
          </a:xfrm>
        </p:grpSpPr>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55576"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682474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a:off x="176368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13" name="Rectangle 12"/>
          <p:cNvSpPr/>
          <p:nvPr/>
        </p:nvSpPr>
        <p:spPr bwMode="auto">
          <a:xfrm>
            <a:off x="2339832"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7668344" y="4185184"/>
            <a:ext cx="287952" cy="9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21" name="TextBox 20"/>
          <p:cNvSpPr txBox="1"/>
          <p:nvPr/>
        </p:nvSpPr>
        <p:spPr>
          <a:xfrm>
            <a:off x="2195736"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22" name="TextBox 21"/>
          <p:cNvSpPr txBox="1"/>
          <p:nvPr/>
        </p:nvSpPr>
        <p:spPr>
          <a:xfrm>
            <a:off x="7524328" y="3789040"/>
            <a:ext cx="576064" cy="430887"/>
          </a:xfrm>
          <a:prstGeom prst="rect">
            <a:avLst/>
          </a:prstGeom>
          <a:noFill/>
        </p:spPr>
        <p:txBody>
          <a:bodyPr wrap="square" rtlCol="0">
            <a:spAutoFit/>
          </a:bodyPr>
          <a:lstStyle/>
          <a:p>
            <a:r>
              <a:rPr lang="en-US" i="0" dirty="0" smtClean="0">
                <a:effectLst>
                  <a:glow rad="101600">
                    <a:srgbClr val="000000"/>
                  </a:glow>
                </a:effectLst>
              </a:rPr>
              <a:t>.25</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2" name="Text Box 2"/>
          <p:cNvSpPr txBox="1">
            <a:spLocks noChangeArrowheads="1"/>
          </p:cNvSpPr>
          <p:nvPr/>
        </p:nvSpPr>
        <p:spPr bwMode="auto">
          <a:xfrm>
            <a:off x="709228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5" name="Text Box 2"/>
          <p:cNvSpPr txBox="1">
            <a:spLocks noChangeArrowheads="1"/>
          </p:cNvSpPr>
          <p:nvPr/>
        </p:nvSpPr>
        <p:spPr bwMode="auto">
          <a:xfrm>
            <a:off x="442798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51" name="Rectangle 50"/>
          <p:cNvSpPr/>
          <p:nvPr/>
        </p:nvSpPr>
        <p:spPr bwMode="auto">
          <a:xfrm>
            <a:off x="5076136"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2" name="TextBox 51"/>
          <p:cNvSpPr txBox="1"/>
          <p:nvPr/>
        </p:nvSpPr>
        <p:spPr>
          <a:xfrm>
            <a:off x="4932040"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592288" cy="432048"/>
            <a:chOff x="6084168" y="404664"/>
            <a:chExt cx="2592288" cy="432048"/>
          </a:xfrm>
        </p:grpSpPr>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55576"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Tree>
    <p:extLst>
      <p:ext uri="{BB962C8B-B14F-4D97-AF65-F5344CB8AC3E}">
        <p14:creationId xmlns:p14="http://schemas.microsoft.com/office/powerpoint/2010/main" val="1764296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796136" y="188640"/>
            <a:ext cx="2952328" cy="108012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11876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3-year-olds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588224"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adults</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68356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a:off x="1763688"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cxnSp>
        <p:nvCxnSpPr>
          <p:cNvPr id="8" name="Straight Connector 7"/>
          <p:cNvCxnSpPr/>
          <p:nvPr/>
        </p:nvCxnSpPr>
        <p:spPr bwMode="auto">
          <a:xfrm>
            <a:off x="539552" y="5085184"/>
            <a:ext cx="820891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13" name="Rectangle 12"/>
          <p:cNvSpPr/>
          <p:nvPr/>
        </p:nvSpPr>
        <p:spPr bwMode="auto">
          <a:xfrm>
            <a:off x="2339832"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7668344" y="4185184"/>
            <a:ext cx="287952" cy="9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TextBox 17"/>
          <p:cNvSpPr txBox="1"/>
          <p:nvPr/>
        </p:nvSpPr>
        <p:spPr>
          <a:xfrm flipH="1">
            <a:off x="1259632" y="1484784"/>
            <a:ext cx="418374"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sp>
        <p:nvSpPr>
          <p:cNvPr id="21" name="TextBox 20"/>
          <p:cNvSpPr txBox="1"/>
          <p:nvPr/>
        </p:nvSpPr>
        <p:spPr>
          <a:xfrm>
            <a:off x="2195736"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sp>
        <p:nvSpPr>
          <p:cNvPr id="22" name="TextBox 21"/>
          <p:cNvSpPr txBox="1"/>
          <p:nvPr/>
        </p:nvSpPr>
        <p:spPr>
          <a:xfrm>
            <a:off x="7524328" y="3789040"/>
            <a:ext cx="576064" cy="430887"/>
          </a:xfrm>
          <a:prstGeom prst="rect">
            <a:avLst/>
          </a:prstGeom>
          <a:noFill/>
        </p:spPr>
        <p:txBody>
          <a:bodyPr wrap="square" rtlCol="0">
            <a:spAutoFit/>
          </a:bodyPr>
          <a:lstStyle/>
          <a:p>
            <a:r>
              <a:rPr lang="en-US" i="0" dirty="0" smtClean="0">
                <a:effectLst>
                  <a:glow rad="101600">
                    <a:srgbClr val="000000"/>
                  </a:glow>
                </a:effectLst>
              </a:rPr>
              <a:t>.25</a:t>
            </a:r>
            <a:endParaRPr lang="en-US" i="0" dirty="0">
              <a:effectLst>
                <a:glow rad="101600">
                  <a:srgbClr val="000000"/>
                </a:glow>
              </a:effectLst>
            </a:endParaRPr>
          </a:p>
        </p:txBody>
      </p:sp>
      <p:sp>
        <p:nvSpPr>
          <p:cNvPr id="26" name="TextBox 25"/>
          <p:cNvSpPr txBox="1"/>
          <p:nvPr/>
        </p:nvSpPr>
        <p:spPr>
          <a:xfrm>
            <a:off x="1507617" y="3574177"/>
            <a:ext cx="688119" cy="430887"/>
          </a:xfrm>
          <a:prstGeom prst="rect">
            <a:avLst/>
          </a:prstGeom>
          <a:noFill/>
        </p:spPr>
        <p:txBody>
          <a:bodyPr wrap="square" rtlCol="0">
            <a:spAutoFit/>
          </a:bodyPr>
          <a:lstStyle/>
          <a:p>
            <a:r>
              <a:rPr lang="en-US" i="0" dirty="0" smtClean="0">
                <a:effectLst>
                  <a:glow rad="101600">
                    <a:srgbClr val="000000"/>
                  </a:glow>
                </a:effectLst>
              </a:rPr>
              <a:t>.31</a:t>
            </a:r>
            <a:endParaRPr lang="en-US" i="0" dirty="0">
              <a:effectLst>
                <a:glow rad="101600">
                  <a:srgbClr val="000000"/>
                </a:glow>
              </a:effectLst>
            </a:endParaRPr>
          </a:p>
        </p:txBody>
      </p:sp>
      <p:sp>
        <p:nvSpPr>
          <p:cNvPr id="27" name="Rectangle 26"/>
          <p:cNvSpPr/>
          <p:nvPr/>
        </p:nvSpPr>
        <p:spPr bwMode="auto">
          <a:xfrm>
            <a:off x="2699792" y="4617184"/>
            <a:ext cx="287952" cy="468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555776" y="4222249"/>
            <a:ext cx="832055" cy="430887"/>
          </a:xfrm>
          <a:prstGeom prst="rect">
            <a:avLst/>
          </a:prstGeom>
          <a:noFill/>
        </p:spPr>
        <p:txBody>
          <a:bodyPr wrap="square" rtlCol="0">
            <a:spAutoFit/>
          </a:bodyPr>
          <a:lstStyle/>
          <a:p>
            <a:r>
              <a:rPr lang="en-US" i="0" dirty="0" smtClean="0">
                <a:effectLst>
                  <a:glow rad="101600">
                    <a:srgbClr val="000000"/>
                  </a:glow>
                </a:effectLst>
              </a:rPr>
              <a:t>.13</a:t>
            </a:r>
            <a:endParaRPr lang="en-US" i="0" dirty="0">
              <a:effectLst>
                <a:glow rad="101600">
                  <a:srgbClr val="000000"/>
                </a:glow>
              </a:effectLst>
            </a:endParaRPr>
          </a:p>
        </p:txBody>
      </p:sp>
      <p:sp>
        <p:nvSpPr>
          <p:cNvPr id="29" name="Rectangle 28"/>
          <p:cNvSpPr/>
          <p:nvPr/>
        </p:nvSpPr>
        <p:spPr bwMode="auto">
          <a:xfrm>
            <a:off x="8028464" y="1665184"/>
            <a:ext cx="287952" cy="342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0" name="TextBox 29"/>
          <p:cNvSpPr txBox="1"/>
          <p:nvPr/>
        </p:nvSpPr>
        <p:spPr>
          <a:xfrm>
            <a:off x="7956376" y="1268760"/>
            <a:ext cx="720080" cy="430887"/>
          </a:xfrm>
          <a:prstGeom prst="rect">
            <a:avLst/>
          </a:prstGeom>
          <a:noFill/>
        </p:spPr>
        <p:txBody>
          <a:bodyPr wrap="square" rtlCol="0">
            <a:spAutoFit/>
          </a:bodyPr>
          <a:lstStyle/>
          <a:p>
            <a:r>
              <a:rPr lang="en-US" i="0" dirty="0" smtClean="0">
                <a:effectLst>
                  <a:glow rad="101600">
                    <a:srgbClr val="000000"/>
                  </a:glow>
                </a:effectLst>
              </a:rPr>
              <a:t>.95</a:t>
            </a:r>
            <a:endParaRPr lang="en-US" i="0" dirty="0">
              <a:effectLst>
                <a:glow rad="101600">
                  <a:srgbClr val="000000"/>
                </a:glow>
              </a:effectLst>
            </a:endParaRPr>
          </a:p>
        </p:txBody>
      </p:sp>
      <p:sp>
        <p:nvSpPr>
          <p:cNvPr id="31" name="Text Box 2"/>
          <p:cNvSpPr txBox="1">
            <a:spLocks noChangeArrowheads="1"/>
          </p:cNvSpPr>
          <p:nvPr/>
        </p:nvSpPr>
        <p:spPr bwMode="auto">
          <a:xfrm>
            <a:off x="601216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2" name="Text Box 2"/>
          <p:cNvSpPr txBox="1">
            <a:spLocks noChangeArrowheads="1"/>
          </p:cNvSpPr>
          <p:nvPr/>
        </p:nvSpPr>
        <p:spPr bwMode="auto">
          <a:xfrm>
            <a:off x="7092280"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3" name="Text Box 2"/>
          <p:cNvSpPr txBox="1">
            <a:spLocks noChangeArrowheads="1"/>
          </p:cNvSpPr>
          <p:nvPr/>
        </p:nvSpPr>
        <p:spPr bwMode="auto">
          <a:xfrm>
            <a:off x="3851920" y="566124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4-year-olds</a:t>
            </a:r>
            <a:endParaRPr lang="en-GB" i="0" dirty="0">
              <a:effectLst>
                <a:glow rad="101600">
                  <a:schemeClr val="tx1">
                    <a:alpha val="75000"/>
                  </a:schemeClr>
                </a:glow>
              </a:effectLst>
            </a:endParaRPr>
          </a:p>
        </p:txBody>
      </p:sp>
      <p:sp>
        <p:nvSpPr>
          <p:cNvPr id="34" name="Text Box 2"/>
          <p:cNvSpPr txBox="1">
            <a:spLocks noChangeArrowheads="1"/>
          </p:cNvSpPr>
          <p:nvPr/>
        </p:nvSpPr>
        <p:spPr bwMode="auto">
          <a:xfrm>
            <a:off x="334786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location</a:t>
            </a:r>
            <a:endParaRPr lang="en-GB" i="0" dirty="0">
              <a:effectLst>
                <a:glow rad="101600">
                  <a:schemeClr val="tx1">
                    <a:alpha val="75000"/>
                  </a:schemeClr>
                </a:glow>
              </a:effectLst>
            </a:endParaRPr>
          </a:p>
        </p:txBody>
      </p:sp>
      <p:sp>
        <p:nvSpPr>
          <p:cNvPr id="35" name="Text Box 2"/>
          <p:cNvSpPr txBox="1">
            <a:spLocks noChangeArrowheads="1"/>
          </p:cNvSpPr>
          <p:nvPr/>
        </p:nvSpPr>
        <p:spPr bwMode="auto">
          <a:xfrm>
            <a:off x="4427984" y="5301208"/>
            <a:ext cx="1800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identity</a:t>
            </a:r>
            <a:endParaRPr lang="en-GB" i="0" dirty="0">
              <a:effectLst>
                <a:glow rad="101600">
                  <a:schemeClr val="tx1">
                    <a:alpha val="75000"/>
                  </a:schemeClr>
                </a:glow>
              </a:effectLst>
            </a:endParaRPr>
          </a:p>
        </p:txBody>
      </p:sp>
      <p:sp>
        <p:nvSpPr>
          <p:cNvPr id="36" name="Text Box 2"/>
          <p:cNvSpPr txBox="1">
            <a:spLocks noChangeArrowheads="1"/>
          </p:cNvSpPr>
          <p:nvPr/>
        </p:nvSpPr>
        <p:spPr bwMode="auto">
          <a:xfrm>
            <a:off x="4355976" y="6093296"/>
            <a:ext cx="43924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r" eaLnBrk="1" hangingPunct="1"/>
            <a:r>
              <a:rPr lang="en-GB" dirty="0" smtClean="0">
                <a:effectLst>
                  <a:glow rad="101600">
                    <a:schemeClr val="tx1">
                      <a:alpha val="75000"/>
                    </a:schemeClr>
                  </a:glow>
                </a:effectLst>
              </a:rPr>
              <a:t>source</a:t>
            </a:r>
            <a:r>
              <a:rPr lang="en-GB" i="0" dirty="0" smtClean="0">
                <a:effectLst>
                  <a:glow rad="101600">
                    <a:schemeClr val="tx1">
                      <a:alpha val="75000"/>
                    </a:schemeClr>
                  </a:glow>
                </a:effectLst>
              </a:rPr>
              <a:t>: Low &amp; Watts (2012)</a:t>
            </a:r>
            <a:endParaRPr lang="en-GB" dirty="0">
              <a:effectLst>
                <a:glow rad="101600">
                  <a:schemeClr val="tx1">
                    <a:alpha val="75000"/>
                  </a:schemeClr>
                </a:glow>
              </a:effectLst>
            </a:endParaRPr>
          </a:p>
        </p:txBody>
      </p:sp>
      <p:sp>
        <p:nvSpPr>
          <p:cNvPr id="42" name="Text Box 2"/>
          <p:cNvSpPr txBox="1">
            <a:spLocks noChangeArrowheads="1"/>
          </p:cNvSpPr>
          <p:nvPr/>
        </p:nvSpPr>
        <p:spPr bwMode="auto">
          <a:xfrm rot="16200000">
            <a:off x="-1436547" y="3001724"/>
            <a:ext cx="35920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dirty="0" smtClean="0">
                <a:effectLst>
                  <a:glow rad="101600">
                    <a:schemeClr val="tx1">
                      <a:alpha val="75000"/>
                    </a:schemeClr>
                  </a:glow>
                </a:effectLst>
              </a:rPr>
              <a:t>proportion correct</a:t>
            </a:r>
            <a:endParaRPr lang="en-GB" i="0" dirty="0">
              <a:effectLst>
                <a:glow rad="101600">
                  <a:schemeClr val="tx1">
                    <a:alpha val="75000"/>
                  </a:schemeClr>
                </a:glow>
              </a:effectLst>
            </a:endParaRPr>
          </a:p>
        </p:txBody>
      </p:sp>
      <p:cxnSp>
        <p:nvCxnSpPr>
          <p:cNvPr id="43" name="Straight Connector 42"/>
          <p:cNvCxnSpPr/>
          <p:nvPr/>
        </p:nvCxnSpPr>
        <p:spPr bwMode="auto">
          <a:xfrm flipH="1" flipV="1">
            <a:off x="683568" y="1052736"/>
            <a:ext cx="8384" cy="4184848"/>
          </a:xfrm>
          <a:prstGeom prst="line">
            <a:avLst/>
          </a:prstGeom>
          <a:solidFill>
            <a:srgbClr val="00B8FF"/>
          </a:solidFill>
          <a:ln w="9525" cap="flat" cmpd="sng" algn="ctr">
            <a:solidFill>
              <a:schemeClr val="bg1"/>
            </a:solidFill>
            <a:prstDash val="solid"/>
            <a:round/>
            <a:headEnd type="none" w="med" len="med"/>
            <a:tailEnd type="none" w="med" len="med"/>
          </a:ln>
          <a:effectLst/>
        </p:spPr>
      </p:cxnSp>
      <p:cxnSp>
        <p:nvCxnSpPr>
          <p:cNvPr id="44" name="Straight Connector 43"/>
          <p:cNvCxnSpPr/>
          <p:nvPr/>
        </p:nvCxnSpPr>
        <p:spPr bwMode="auto">
          <a:xfrm>
            <a:off x="611560" y="1484784"/>
            <a:ext cx="288032" cy="0"/>
          </a:xfrm>
          <a:prstGeom prst="line">
            <a:avLst/>
          </a:prstGeom>
          <a:solidFill>
            <a:srgbClr val="00B8FF"/>
          </a:solidFill>
          <a:ln w="9525" cap="flat" cmpd="sng" algn="ctr">
            <a:solidFill>
              <a:schemeClr val="bg1"/>
            </a:solidFill>
            <a:prstDash val="solid"/>
            <a:round/>
            <a:headEnd type="none" w="med" len="med"/>
            <a:tailEnd type="none" w="med" len="med"/>
          </a:ln>
          <a:effectLst/>
        </p:spPr>
      </p:cxnSp>
      <p:sp>
        <p:nvSpPr>
          <p:cNvPr id="46" name="TextBox 45"/>
          <p:cNvSpPr txBox="1"/>
          <p:nvPr/>
        </p:nvSpPr>
        <p:spPr>
          <a:xfrm>
            <a:off x="251520" y="1268760"/>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48" name="TextBox 47"/>
          <p:cNvSpPr txBox="1"/>
          <p:nvPr/>
        </p:nvSpPr>
        <p:spPr>
          <a:xfrm>
            <a:off x="4211960" y="1988840"/>
            <a:ext cx="688119" cy="430887"/>
          </a:xfrm>
          <a:prstGeom prst="rect">
            <a:avLst/>
          </a:prstGeom>
          <a:noFill/>
        </p:spPr>
        <p:txBody>
          <a:bodyPr wrap="square" rtlCol="0">
            <a:spAutoFit/>
          </a:bodyPr>
          <a:lstStyle/>
          <a:p>
            <a:r>
              <a:rPr lang="en-US" i="0" dirty="0" smtClean="0">
                <a:effectLst>
                  <a:glow rad="101600">
                    <a:srgbClr val="000000"/>
                  </a:glow>
                </a:effectLst>
              </a:rPr>
              <a:t>.75</a:t>
            </a:r>
            <a:endParaRPr lang="en-US" i="0" dirty="0">
              <a:effectLst>
                <a:glow rad="101600">
                  <a:srgbClr val="000000"/>
                </a:glow>
              </a:effectLst>
            </a:endParaRPr>
          </a:p>
        </p:txBody>
      </p:sp>
      <p:sp>
        <p:nvSpPr>
          <p:cNvPr id="49" name="Rectangle 48"/>
          <p:cNvSpPr/>
          <p:nvPr/>
        </p:nvSpPr>
        <p:spPr bwMode="auto">
          <a:xfrm>
            <a:off x="5404135" y="3069184"/>
            <a:ext cx="287952" cy="2016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0" name="TextBox 49"/>
          <p:cNvSpPr txBox="1"/>
          <p:nvPr/>
        </p:nvSpPr>
        <p:spPr>
          <a:xfrm>
            <a:off x="5260119" y="2636912"/>
            <a:ext cx="832055" cy="430887"/>
          </a:xfrm>
          <a:prstGeom prst="rect">
            <a:avLst/>
          </a:prstGeom>
          <a:noFill/>
        </p:spPr>
        <p:txBody>
          <a:bodyPr wrap="square" rtlCol="0">
            <a:spAutoFit/>
          </a:bodyPr>
          <a:lstStyle/>
          <a:p>
            <a:r>
              <a:rPr lang="en-US" i="0" dirty="0" smtClean="0">
                <a:effectLst>
                  <a:glow rad="101600">
                    <a:srgbClr val="000000"/>
                  </a:glow>
                </a:effectLst>
              </a:rPr>
              <a:t>.56</a:t>
            </a:r>
            <a:endParaRPr lang="en-US" i="0" dirty="0">
              <a:effectLst>
                <a:glow rad="101600">
                  <a:srgbClr val="000000"/>
                </a:glow>
              </a:effectLst>
            </a:endParaRPr>
          </a:p>
        </p:txBody>
      </p:sp>
      <p:sp>
        <p:nvSpPr>
          <p:cNvPr id="51" name="Rectangle 50"/>
          <p:cNvSpPr/>
          <p:nvPr/>
        </p:nvSpPr>
        <p:spPr bwMode="auto">
          <a:xfrm>
            <a:off x="5076136" y="4869184"/>
            <a:ext cx="287952" cy="216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2" name="TextBox 51"/>
          <p:cNvSpPr txBox="1"/>
          <p:nvPr/>
        </p:nvSpPr>
        <p:spPr>
          <a:xfrm>
            <a:off x="4932040" y="4581128"/>
            <a:ext cx="1008112" cy="430887"/>
          </a:xfrm>
          <a:prstGeom prst="rect">
            <a:avLst/>
          </a:prstGeom>
          <a:noFill/>
        </p:spPr>
        <p:txBody>
          <a:bodyPr wrap="square" rtlCol="0">
            <a:spAutoFit/>
          </a:bodyPr>
          <a:lstStyle/>
          <a:p>
            <a:r>
              <a:rPr lang="en-US" i="0" dirty="0" smtClean="0">
                <a:effectLst>
                  <a:glow rad="101600">
                    <a:srgbClr val="000000"/>
                  </a:glow>
                </a:effectLst>
              </a:rPr>
              <a:t>.06</a:t>
            </a:r>
            <a:endParaRPr lang="en-US" i="0" dirty="0">
              <a:effectLst>
                <a:glow rad="101600">
                  <a:srgbClr val="000000"/>
                </a:glow>
              </a:effectLst>
            </a:endParaRPr>
          </a:p>
        </p:txBody>
      </p:sp>
      <p:grpSp>
        <p:nvGrpSpPr>
          <p:cNvPr id="2" name="Group 1"/>
          <p:cNvGrpSpPr/>
          <p:nvPr/>
        </p:nvGrpSpPr>
        <p:grpSpPr>
          <a:xfrm>
            <a:off x="1259632" y="1485184"/>
            <a:ext cx="5904656" cy="3600000"/>
            <a:chOff x="1259632" y="1485184"/>
            <a:chExt cx="5904656" cy="3600000"/>
          </a:xfrm>
        </p:grpSpPr>
        <p:sp>
          <p:nvSpPr>
            <p:cNvPr id="9" name="Rectangle 8"/>
            <p:cNvSpPr/>
            <p:nvPr/>
          </p:nvSpPr>
          <p:spPr bwMode="auto">
            <a:xfrm>
              <a:off x="1259632"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995936" y="1485184"/>
              <a:ext cx="287952" cy="360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Rectangle 22"/>
            <p:cNvSpPr/>
            <p:nvPr/>
          </p:nvSpPr>
          <p:spPr bwMode="auto">
            <a:xfrm>
              <a:off x="6876336" y="1485184"/>
              <a:ext cx="287952" cy="360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bwMode="auto">
            <a:xfrm>
              <a:off x="1619672" y="3969184"/>
              <a:ext cx="287952" cy="1116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7" name="Rectangle 46"/>
            <p:cNvSpPr/>
            <p:nvPr/>
          </p:nvSpPr>
          <p:spPr bwMode="auto">
            <a:xfrm>
              <a:off x="4324015" y="2385184"/>
              <a:ext cx="287952" cy="270000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3" name="Rectangle 52"/>
            <p:cNvSpPr/>
            <p:nvPr/>
          </p:nvSpPr>
          <p:spPr bwMode="auto">
            <a:xfrm>
              <a:off x="6516216" y="1845184"/>
              <a:ext cx="287952" cy="3240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54" name="TextBox 53"/>
          <p:cNvSpPr txBox="1"/>
          <p:nvPr/>
        </p:nvSpPr>
        <p:spPr>
          <a:xfrm>
            <a:off x="6444208" y="1484784"/>
            <a:ext cx="432048" cy="430887"/>
          </a:xfrm>
          <a:prstGeom prst="rect">
            <a:avLst/>
          </a:prstGeom>
          <a:noFill/>
        </p:spPr>
        <p:txBody>
          <a:bodyPr wrap="square" rtlCol="0">
            <a:spAutoFit/>
          </a:bodyPr>
          <a:lstStyle/>
          <a:p>
            <a:r>
              <a:rPr lang="en-US" i="0" dirty="0" smtClean="0">
                <a:effectLst>
                  <a:glow rad="101600">
                    <a:srgbClr val="000000"/>
                  </a:glow>
                </a:effectLst>
              </a:rPr>
              <a:t>.9</a:t>
            </a:r>
            <a:endParaRPr lang="en-US" i="0" dirty="0">
              <a:effectLst>
                <a:glow rad="101600">
                  <a:srgbClr val="000000"/>
                </a:glow>
              </a:effectLst>
            </a:endParaRPr>
          </a:p>
        </p:txBody>
      </p:sp>
      <p:grpSp>
        <p:nvGrpSpPr>
          <p:cNvPr id="56" name="Group 55"/>
          <p:cNvGrpSpPr/>
          <p:nvPr/>
        </p:nvGrpSpPr>
        <p:grpSpPr>
          <a:xfrm>
            <a:off x="6012160" y="260648"/>
            <a:ext cx="2664296" cy="864096"/>
            <a:chOff x="6084168" y="404664"/>
            <a:chExt cx="2664296" cy="864096"/>
          </a:xfrm>
        </p:grpSpPr>
        <p:sp>
          <p:nvSpPr>
            <p:cNvPr id="37" name="Rectangle 36"/>
            <p:cNvSpPr/>
            <p:nvPr/>
          </p:nvSpPr>
          <p:spPr bwMode="auto">
            <a:xfrm>
              <a:off x="6084168" y="908720"/>
              <a:ext cx="360040" cy="360040"/>
            </a:xfrm>
            <a:prstGeom prst="rect">
              <a:avLst/>
            </a:prstGeom>
            <a:pattFill prst="wdDnDiag">
              <a:fgClr>
                <a:srgbClr val="FFFFFF"/>
              </a:fgClr>
              <a:bgClr>
                <a:schemeClr val="tx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Text Box 2"/>
            <p:cNvSpPr txBox="1">
              <a:spLocks noChangeArrowheads="1"/>
            </p:cNvSpPr>
            <p:nvPr/>
          </p:nvSpPr>
          <p:spPr bwMode="auto">
            <a:xfrm>
              <a:off x="6516216" y="836712"/>
              <a:ext cx="22322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direct prediction</a:t>
              </a:r>
              <a:endParaRPr lang="en-GB" i="0" dirty="0">
                <a:effectLst>
                  <a:glow rad="101600">
                    <a:schemeClr val="tx1">
                      <a:alpha val="75000"/>
                    </a:schemeClr>
                  </a:glow>
                </a:effectLst>
              </a:endParaRPr>
            </a:p>
          </p:txBody>
        </p:sp>
        <p:sp>
          <p:nvSpPr>
            <p:cNvPr id="39" name="Rectangle 38"/>
            <p:cNvSpPr/>
            <p:nvPr/>
          </p:nvSpPr>
          <p:spPr bwMode="auto">
            <a:xfrm>
              <a:off x="6084168" y="476672"/>
              <a:ext cx="360040" cy="36004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 name="Text Box 2"/>
            <p:cNvSpPr txBox="1">
              <a:spLocks noChangeArrowheads="1"/>
            </p:cNvSpPr>
            <p:nvPr/>
          </p:nvSpPr>
          <p:spPr bwMode="auto">
            <a:xfrm>
              <a:off x="6516216" y="404664"/>
              <a:ext cx="21602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first look</a:t>
              </a:r>
              <a:endParaRPr lang="en-GB" i="0" dirty="0">
                <a:effectLst>
                  <a:glow rad="101600">
                    <a:schemeClr val="tx1">
                      <a:alpha val="75000"/>
                    </a:schemeClr>
                  </a:glow>
                </a:effectLst>
              </a:endParaRPr>
            </a:p>
          </p:txBody>
        </p:sp>
      </p:grpSp>
      <p:sp>
        <p:nvSpPr>
          <p:cNvPr id="57" name="Rectangle 56"/>
          <p:cNvSpPr/>
          <p:nvPr/>
        </p:nvSpPr>
        <p:spPr bwMode="auto">
          <a:xfrm>
            <a:off x="3275856" y="4797152"/>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8" name="Rectangle 57"/>
          <p:cNvSpPr/>
          <p:nvPr/>
        </p:nvSpPr>
        <p:spPr bwMode="auto">
          <a:xfrm>
            <a:off x="5940152" y="4869160"/>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9" name="Rectangle 58"/>
          <p:cNvSpPr/>
          <p:nvPr/>
        </p:nvSpPr>
        <p:spPr bwMode="auto">
          <a:xfrm>
            <a:off x="768669" y="4941168"/>
            <a:ext cx="360040" cy="504056"/>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Box 19"/>
          <p:cNvSpPr txBox="1"/>
          <p:nvPr/>
        </p:nvSpPr>
        <p:spPr>
          <a:xfrm>
            <a:off x="3995936" y="1196752"/>
            <a:ext cx="360040"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
        <p:nvSpPr>
          <p:cNvPr id="24" name="TextBox 23"/>
          <p:cNvSpPr txBox="1"/>
          <p:nvPr/>
        </p:nvSpPr>
        <p:spPr>
          <a:xfrm>
            <a:off x="6948344" y="1196752"/>
            <a:ext cx="133769" cy="430887"/>
          </a:xfrm>
          <a:prstGeom prst="rect">
            <a:avLst/>
          </a:prstGeom>
          <a:noFill/>
        </p:spPr>
        <p:txBody>
          <a:bodyPr wrap="square" rtlCol="0">
            <a:spAutoFit/>
          </a:bodyPr>
          <a:lstStyle/>
          <a:p>
            <a:r>
              <a:rPr lang="en-US" i="0" dirty="0" smtClean="0">
                <a:effectLst>
                  <a:glow rad="101600">
                    <a:srgbClr val="000000"/>
                  </a:glow>
                </a:effectLst>
              </a:rPr>
              <a:t>1</a:t>
            </a:r>
            <a:endParaRPr lang="en-US" i="0" dirty="0">
              <a:effectLst>
                <a:glow rad="101600">
                  <a:srgbClr val="000000"/>
                </a:glow>
              </a:effectLst>
            </a:endParaRPr>
          </a:p>
        </p:txBody>
      </p:sp>
    </p:spTree>
    <p:extLst>
      <p:ext uri="{BB962C8B-B14F-4D97-AF65-F5344CB8AC3E}">
        <p14:creationId xmlns:p14="http://schemas.microsoft.com/office/powerpoint/2010/main" val="16431459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54243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rot="21540000">
            <a:off x="5326378" y="4482761"/>
            <a:ext cx="3024366"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rot="21540000">
            <a:off x="6087747" y="3479074"/>
            <a:ext cx="2517383"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60000" flipH="1">
            <a:off x="4928428" y="4252246"/>
            <a:ext cx="353205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Rectangle 4"/>
          <p:cNvSpPr/>
          <p:nvPr/>
        </p:nvSpPr>
        <p:spPr bwMode="auto">
          <a:xfrm rot="21540000">
            <a:off x="4440314" y="3237634"/>
            <a:ext cx="2808312" cy="432048"/>
          </a:xfrm>
          <a:prstGeom prst="rect">
            <a:avLst/>
          </a:prstGeom>
          <a:solidFill>
            <a:srgbClr val="800000"/>
          </a:solidFill>
          <a:ln w="9525"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626" name="Text Box 2"/>
          <p:cNvSpPr txBox="1">
            <a:spLocks noChangeArrowheads="1"/>
          </p:cNvSpPr>
          <p:nvPr/>
        </p:nvSpPr>
        <p:spPr bwMode="auto">
          <a:xfrm>
            <a:off x="395536" y="2204864"/>
            <a:ext cx="8208912"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a:p>
            <a:pPr eaLnBrk="1" hangingPunct="1"/>
            <a:r>
              <a:rPr lang="en-GB" i="0" dirty="0" smtClean="0">
                <a:effectLst>
                  <a:glow rad="101600">
                    <a:schemeClr val="tx1">
                      <a:alpha val="75000"/>
                    </a:schemeClr>
                  </a:glow>
                </a:effectLst>
              </a:rPr>
              <a:t>3. These 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failure on B-tasks is explained </a:t>
            </a:r>
            <a:r>
              <a:rPr lang="en-GB" i="0" dirty="0">
                <a:effectLst>
                  <a:glow rad="101600">
                    <a:schemeClr val="tx1">
                      <a:alpha val="75000"/>
                    </a:schemeClr>
                  </a:glow>
                </a:effectLst>
              </a:rPr>
              <a:t>by the fact that they </a:t>
            </a:r>
            <a:r>
              <a:rPr lang="en-GB" b="1" i="0" dirty="0" smtClean="0">
                <a:effectLst>
                  <a:glow rad="101600">
                    <a:schemeClr val="tx1">
                      <a:alpha val="75000"/>
                    </a:schemeClr>
                  </a:glow>
                </a:effectLst>
              </a:rPr>
              <a:t>cannot </a:t>
            </a:r>
            <a:r>
              <a:rPr lang="en-GB" i="0" dirty="0">
                <a:effectLst>
                  <a:glow rad="101600">
                    <a:schemeClr val="tx1">
                      <a:alpha val="75000"/>
                    </a:schemeClr>
                  </a:glow>
                </a:effectLst>
              </a:rPr>
              <a:t>represent </a:t>
            </a:r>
            <a:r>
              <a:rPr lang="en-GB" i="0" dirty="0" smtClean="0">
                <a:effectLst>
                  <a:glow rad="101600">
                    <a:schemeClr val="tx1">
                      <a:alpha val="75000"/>
                    </a:schemeClr>
                  </a:glow>
                </a:effectLst>
              </a:rPr>
              <a:t>(false) beliefs</a:t>
            </a:r>
          </a:p>
          <a:p>
            <a:pPr eaLnBrk="1" hangingPunct="1"/>
            <a:endParaRPr lang="en-GB" i="0" dirty="0">
              <a:effectLst>
                <a:glow rad="101600">
                  <a:schemeClr val="tx1">
                    <a:alpha val="75000"/>
                  </a:schemeClr>
                </a:glow>
              </a:effectLst>
            </a:endParaRPr>
          </a:p>
        </p:txBody>
      </p:sp>
      <p:sp>
        <p:nvSpPr>
          <p:cNvPr id="3" name="Text Box 2"/>
          <p:cNvSpPr txBox="1">
            <a:spLocks noChangeArrowheads="1"/>
          </p:cNvSpPr>
          <p:nvPr/>
        </p:nvSpPr>
        <p:spPr bwMode="auto">
          <a:xfrm>
            <a:off x="4427984" y="3212976"/>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simple model</a:t>
            </a:r>
            <a:endParaRPr lang="en-GB" dirty="0">
              <a:effectLst>
                <a:glow rad="101600">
                  <a:schemeClr val="tx1">
                    <a:alpha val="75000"/>
                  </a:schemeClr>
                </a:glow>
              </a:effectLst>
            </a:endParaRPr>
          </a:p>
        </p:txBody>
      </p:sp>
      <p:sp>
        <p:nvSpPr>
          <p:cNvPr id="4" name="Text Box 2"/>
          <p:cNvSpPr txBox="1">
            <a:spLocks noChangeArrowheads="1"/>
          </p:cNvSpPr>
          <p:nvPr/>
        </p:nvSpPr>
        <p:spPr bwMode="auto">
          <a:xfrm>
            <a:off x="4860032" y="4221088"/>
            <a:ext cx="48881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using a sophisticated model</a:t>
            </a:r>
            <a:endParaRPr lang="en-GB" dirty="0">
              <a:effectLst>
                <a:glow rad="101600">
                  <a:schemeClr val="tx1">
                    <a:alpha val="75000"/>
                  </a:schemeClr>
                </a:glow>
              </a:effectLst>
            </a:endParaRPr>
          </a:p>
        </p:txBody>
      </p:sp>
      <p:sp>
        <p:nvSpPr>
          <p:cNvPr id="8" name="Text Box 2"/>
          <p:cNvSpPr txBox="1">
            <a:spLocks noChangeArrowheads="1"/>
          </p:cNvSpPr>
          <p:nvPr/>
        </p:nvSpPr>
        <p:spPr bwMode="auto">
          <a:xfrm>
            <a:off x="6084168" y="3429000"/>
            <a:ext cx="27279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modular process</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5292080" y="4438273"/>
            <a:ext cx="35200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dirty="0" smtClean="0">
                <a:effectLst>
                  <a:glow rad="101600">
                    <a:schemeClr val="tx1">
                      <a:alpha val="75000"/>
                    </a:schemeClr>
                  </a:glow>
                </a:effectLst>
              </a:rPr>
              <a:t>in a non-modular process</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476835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SC_0172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86129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Goals are not intentions</a:t>
            </a:r>
            <a:endParaRPr lang="en-US" i="0" dirty="0">
              <a:effectLst>
                <a:glow rad="101600">
                  <a:srgbClr val="000000"/>
                </a:glow>
              </a:effectLst>
            </a:endParaRPr>
          </a:p>
        </p:txBody>
      </p:sp>
    </p:spTree>
    <p:extLst>
      <p:ext uri="{BB962C8B-B14F-4D97-AF65-F5344CB8AC3E}">
        <p14:creationId xmlns:p14="http://schemas.microsoft.com/office/powerpoint/2010/main" val="23293041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7313" y="430213"/>
            <a:ext cx="8949183" cy="6237986"/>
            <a:chOff x="87313" y="430213"/>
            <a:chExt cx="8949183" cy="6237986"/>
          </a:xfrm>
        </p:grpSpPr>
        <p:pic>
          <p:nvPicPr>
            <p:cNvPr id="6" name="Picture 5"/>
            <p:cNvPicPr>
              <a:picLocks noChangeAspect="1"/>
            </p:cNvPicPr>
            <p:nvPr/>
          </p:nvPicPr>
          <p:blipFill>
            <a:blip r:embed="rId3"/>
            <a:stretch>
              <a:fillRect/>
            </a:stretch>
          </p:blipFill>
          <p:spPr>
            <a:xfrm>
              <a:off x="107504" y="4558240"/>
              <a:ext cx="4684703" cy="1679072"/>
            </a:xfrm>
            <a:prstGeom prst="rect">
              <a:avLst/>
            </a:prstGeom>
          </p:spPr>
        </p:pic>
        <p:pic>
          <p:nvPicPr>
            <p:cNvPr id="7" name="Picture 6"/>
            <p:cNvPicPr>
              <a:picLocks noChangeAspect="1"/>
            </p:cNvPicPr>
            <p:nvPr/>
          </p:nvPicPr>
          <p:blipFill>
            <a:blip r:embed="rId4"/>
            <a:stretch>
              <a:fillRect/>
            </a:stretch>
          </p:blipFill>
          <p:spPr>
            <a:xfrm>
              <a:off x="107504" y="4548108"/>
              <a:ext cx="4752528" cy="175984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313" y="2387972"/>
              <a:ext cx="665797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a:stretch>
              <a:fillRect/>
            </a:stretch>
          </p:blipFill>
          <p:spPr>
            <a:xfrm>
              <a:off x="107504" y="2420888"/>
              <a:ext cx="6683104" cy="1656184"/>
            </a:xfrm>
            <a:prstGeom prst="rect">
              <a:avLst/>
            </a:prstGeom>
          </p:spPr>
        </p:pic>
        <p:pic>
          <p:nvPicPr>
            <p:cNvPr id="10"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313" y="430213"/>
              <a:ext cx="6853237"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392113" y="1416050"/>
              <a:ext cx="457200" cy="430887"/>
            </a:xfrm>
            <a:prstGeom prst="rect">
              <a:avLst/>
            </a:prstGeom>
            <a:solidFill>
              <a:srgbClr val="FFFF00"/>
            </a:solidFill>
            <a:ln w="25400">
              <a:solidFill>
                <a:schemeClr val="tx1"/>
              </a:solidFill>
              <a:round/>
              <a:headEnd/>
              <a:tailEnd/>
            </a:ln>
          </p:spPr>
          <p:txBody>
            <a:bodyPr>
              <a:spAutoFit/>
            </a:bodyPr>
            <a:lstStyle/>
            <a:p>
              <a:endParaRPr lang="en-US">
                <a:effectLst/>
              </a:endParaRPr>
            </a:p>
          </p:txBody>
        </p:sp>
        <p:sp>
          <p:nvSpPr>
            <p:cNvPr id="12" name="Rectangle 4"/>
            <p:cNvSpPr>
              <a:spLocks noChangeArrowheads="1"/>
            </p:cNvSpPr>
            <p:nvPr/>
          </p:nvSpPr>
          <p:spPr bwMode="auto">
            <a:xfrm>
              <a:off x="1600200" y="1447800"/>
              <a:ext cx="457200" cy="430887"/>
            </a:xfrm>
            <a:prstGeom prst="rect">
              <a:avLst/>
            </a:prstGeom>
            <a:solidFill>
              <a:srgbClr val="008000"/>
            </a:solidFill>
            <a:ln w="25400">
              <a:solidFill>
                <a:schemeClr val="tx1"/>
              </a:solidFill>
              <a:round/>
              <a:headEnd/>
              <a:tailEnd/>
            </a:ln>
          </p:spPr>
          <p:txBody>
            <a:bodyPr>
              <a:spAutoFit/>
            </a:bodyPr>
            <a:lstStyle/>
            <a:p>
              <a:endParaRPr lang="en-US">
                <a:effectLst/>
              </a:endParaRPr>
            </a:p>
          </p:txBody>
        </p:sp>
        <p:pic>
          <p:nvPicPr>
            <p:cNvPr id="13" name="Picture 12"/>
            <p:cNvPicPr>
              <a:picLocks noChangeAspect="1"/>
            </p:cNvPicPr>
            <p:nvPr/>
          </p:nvPicPr>
          <p:blipFill rotWithShape="1">
            <a:blip r:embed="rId8"/>
            <a:srcRect l="36242" r="44344"/>
            <a:stretch/>
          </p:blipFill>
          <p:spPr>
            <a:xfrm>
              <a:off x="7822107" y="1556792"/>
              <a:ext cx="1097342" cy="4666208"/>
            </a:xfrm>
            <a:prstGeom prst="rect">
              <a:avLst/>
            </a:prstGeom>
          </p:spPr>
        </p:pic>
        <p:pic>
          <p:nvPicPr>
            <p:cNvPr id="14" name="Picture 13"/>
            <p:cNvPicPr>
              <a:picLocks noChangeAspect="1"/>
            </p:cNvPicPr>
            <p:nvPr/>
          </p:nvPicPr>
          <p:blipFill rotWithShape="1">
            <a:blip r:embed="rId8"/>
            <a:srcRect r="84777"/>
            <a:stretch/>
          </p:blipFill>
          <p:spPr>
            <a:xfrm>
              <a:off x="7030019" y="1556792"/>
              <a:ext cx="860503" cy="4666208"/>
            </a:xfrm>
            <a:prstGeom prst="rect">
              <a:avLst/>
            </a:prstGeom>
          </p:spPr>
        </p:pic>
        <p:pic>
          <p:nvPicPr>
            <p:cNvPr id="15" name="Picture 14"/>
            <p:cNvPicPr>
              <a:picLocks noChangeAspect="1"/>
            </p:cNvPicPr>
            <p:nvPr/>
          </p:nvPicPr>
          <p:blipFill rotWithShape="1">
            <a:blip r:embed="rId8"/>
            <a:srcRect l="74694" t="5106" b="83004"/>
            <a:stretch/>
          </p:blipFill>
          <p:spPr>
            <a:xfrm>
              <a:off x="7534075" y="692696"/>
              <a:ext cx="1430413" cy="554804"/>
            </a:xfrm>
            <a:prstGeom prst="rect">
              <a:avLst/>
            </a:prstGeom>
          </p:spPr>
        </p:pic>
        <p:sp>
          <p:nvSpPr>
            <p:cNvPr id="16" name="TextBox 15"/>
            <p:cNvSpPr txBox="1"/>
            <p:nvPr/>
          </p:nvSpPr>
          <p:spPr>
            <a:xfrm>
              <a:off x="5578282" y="6237312"/>
              <a:ext cx="3458214" cy="430887"/>
            </a:xfrm>
            <a:prstGeom prst="rect">
              <a:avLst/>
            </a:prstGeom>
            <a:noFill/>
          </p:spPr>
          <p:txBody>
            <a:bodyPr wrap="none" rtlCol="0">
              <a:spAutoFit/>
            </a:bodyPr>
            <a:lstStyle/>
            <a:p>
              <a:r>
                <a:rPr lang="en-US" i="0" dirty="0" smtClean="0">
                  <a:effectLst/>
                </a:rPr>
                <a:t>Onishi &amp; Baillargeon (2005)</a:t>
              </a:r>
              <a:endParaRPr lang="en-US" i="0" dirty="0">
                <a:effectLst/>
              </a:endParaRPr>
            </a:p>
          </p:txBody>
        </p:sp>
        <p:pic>
          <p:nvPicPr>
            <p:cNvPr id="17" name="Picture 16"/>
            <p:cNvPicPr>
              <a:picLocks noChangeAspect="1"/>
            </p:cNvPicPr>
            <p:nvPr/>
          </p:nvPicPr>
          <p:blipFill rotWithShape="1">
            <a:blip r:embed="rId8"/>
            <a:srcRect l="55768" r="24818"/>
            <a:stretch/>
          </p:blipFill>
          <p:spPr>
            <a:xfrm>
              <a:off x="5994940" y="1556792"/>
              <a:ext cx="1097340" cy="4666208"/>
            </a:xfrm>
            <a:prstGeom prst="rect">
              <a:avLst/>
            </a:prstGeom>
          </p:spPr>
        </p:pic>
      </p:grpSp>
      <p:sp>
        <p:nvSpPr>
          <p:cNvPr id="18" name="Rectangle 17"/>
          <p:cNvSpPr/>
          <p:nvPr/>
        </p:nvSpPr>
        <p:spPr bwMode="auto">
          <a:xfrm>
            <a:off x="0" y="116632"/>
            <a:ext cx="9144000" cy="1944216"/>
          </a:xfrm>
          <a:prstGeom prst="rect">
            <a:avLst/>
          </a:prstGeom>
          <a:gradFill flip="none" rotWithShape="1">
            <a:gsLst>
              <a:gs pos="0">
                <a:schemeClr val="tx1"/>
              </a:gs>
              <a:gs pos="100000">
                <a:schemeClr val="tx1">
                  <a:alpha val="0"/>
                </a:schemeClr>
              </a:gs>
              <a:gs pos="76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a:spLocks noChangeArrowheads="1"/>
          </p:cNvSpPr>
          <p:nvPr/>
        </p:nvSpPr>
        <p:spPr bwMode="auto">
          <a:xfrm rot="21540000">
            <a:off x="4645228" y="180213"/>
            <a:ext cx="931810"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a:t>
            </a:r>
            <a:r>
              <a:rPr lang="en-GB" i="0" dirty="0" smtClean="0">
                <a:effectLst>
                  <a:glow rad="101600">
                    <a:schemeClr val="tx1">
                      <a:alpha val="75000"/>
                    </a:schemeClr>
                  </a:glow>
                </a:effectLst>
              </a:rPr>
              <a:t>tasks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3527766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9775222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8416813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2002341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1715153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7515521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is the relation between an action and the goal (or goals) to which it is directed?</a:t>
            </a:r>
            <a:endParaRPr lang="en-US" i="0" dirty="0">
              <a:effectLst>
                <a:glow rad="101600">
                  <a:srgbClr val="000000"/>
                </a:glow>
              </a:effectLst>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out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It is possible to represent goal-directed actions without representing intentions.</a:t>
            </a:r>
            <a:endParaRPr lang="en-US" i="0" dirty="0">
              <a:effectLst>
                <a:glow rad="101600">
                  <a:srgbClr val="000000"/>
                </a:glow>
              </a:effectLst>
            </a:endParaRPr>
          </a:p>
        </p:txBody>
      </p:sp>
    </p:spTree>
    <p:extLst>
      <p:ext uri="{BB962C8B-B14F-4D97-AF65-F5344CB8AC3E}">
        <p14:creationId xmlns:p14="http://schemas.microsoft.com/office/powerpoint/2010/main" val="34973768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1"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22"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23"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4"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5"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6"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7"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28"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29"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0"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1"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2"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3"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4"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5"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6"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7"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38"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39"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40"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41"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2"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7543"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4" name="Oval 25"/>
          <p:cNvSpPr>
            <a:spLocks noChangeArrowheads="1"/>
          </p:cNvSpPr>
          <p:nvPr/>
        </p:nvSpPr>
        <p:spPr bwMode="auto">
          <a:xfrm>
            <a:off x="4787900" y="36655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5"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7546" name="Oval 27"/>
          <p:cNvSpPr>
            <a:spLocks noChangeArrowheads="1"/>
          </p:cNvSpPr>
          <p:nvPr/>
        </p:nvSpPr>
        <p:spPr bwMode="auto">
          <a:xfrm>
            <a:off x="4841875" y="3719513"/>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47"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7548"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7549"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0"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7551"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7552"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7553"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4"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5"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6"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7"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58"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59"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0"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1"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7562"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7563"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299539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46"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47"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5" name="Oval 2"/>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46" name="Oval 3"/>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47" name="Line 4"/>
          <p:cNvSpPr>
            <a:spLocks noChangeShapeType="1"/>
          </p:cNvSpPr>
          <p:nvPr/>
        </p:nvSpPr>
        <p:spPr bwMode="auto">
          <a:xfrm>
            <a:off x="2124075" y="1557338"/>
            <a:ext cx="3168650" cy="25923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8" name="Line 5"/>
          <p:cNvSpPr>
            <a:spLocks noChangeShapeType="1"/>
          </p:cNvSpPr>
          <p:nvPr/>
        </p:nvSpPr>
        <p:spPr bwMode="auto">
          <a:xfrm>
            <a:off x="3563938" y="3573463"/>
            <a:ext cx="1728787" cy="576262"/>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49" name="Oval 6"/>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0" name="Line 7"/>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1" name="Oval 8"/>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2" name="Line 9"/>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3" name="Oval 10"/>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4" name="Line 11"/>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5" name="Oval 1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6" name="Line 13"/>
          <p:cNvSpPr>
            <a:spLocks noChangeShapeType="1"/>
          </p:cNvSpPr>
          <p:nvPr/>
        </p:nvSpPr>
        <p:spPr bwMode="auto">
          <a:xfrm>
            <a:off x="5795963" y="4292600"/>
            <a:ext cx="1800225" cy="649288"/>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7" name="Oval 14"/>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58" name="Line 15"/>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59" name="Oval 16"/>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0" name="Line 17"/>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1" name="Oval 18"/>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2" name="Line 19"/>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3" name="Oval 20"/>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64" name="Line 21"/>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65" name="Oval 22"/>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66" name="Text Box 23"/>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8567" name="Oval 24"/>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68" name="Oval 25"/>
          <p:cNvSpPr>
            <a:spLocks noChangeArrowheads="1"/>
          </p:cNvSpPr>
          <p:nvPr/>
        </p:nvSpPr>
        <p:spPr bwMode="auto">
          <a:xfrm>
            <a:off x="4787900" y="3665538"/>
            <a:ext cx="1009650" cy="1009650"/>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8569" name="Text Box 26"/>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8570" name="Oval 27"/>
          <p:cNvSpPr>
            <a:spLocks noChangeArrowheads="1"/>
          </p:cNvSpPr>
          <p:nvPr/>
        </p:nvSpPr>
        <p:spPr bwMode="auto">
          <a:xfrm>
            <a:off x="4841875" y="3719513"/>
            <a:ext cx="900113" cy="900112"/>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1" name="Oval 28"/>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8572" name="Text Box 29"/>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8573" name="Oval 30"/>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4" name="AutoShape 31"/>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8575" name="Text Box 32"/>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8576" name="Oval 33"/>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8577" name="Line 34"/>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78" name="Oval 35"/>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79" name="Line 36"/>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0" name="Line 37"/>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1" name="Oval 38"/>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2" name="Line 39"/>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3" name="Line 40"/>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4" name="Line 41"/>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5" name="Line 42"/>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8586" name="Oval 43"/>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8587" name="Line 44"/>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Tree>
    <p:extLst>
      <p:ext uri="{BB962C8B-B14F-4D97-AF65-F5344CB8AC3E}">
        <p14:creationId xmlns:p14="http://schemas.microsoft.com/office/powerpoint/2010/main" val="3361363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42"/>
          <p:cNvSpPr>
            <a:spLocks noChangeShapeType="1"/>
          </p:cNvSpPr>
          <p:nvPr/>
        </p:nvSpPr>
        <p:spPr bwMode="auto">
          <a:xfrm>
            <a:off x="3635896" y="4077072"/>
            <a:ext cx="1656184" cy="144016"/>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wrap="square">
            <a:spAutoFit/>
          </a:bodyPr>
          <a:lstStyle/>
          <a:p>
            <a:endParaRPr lang="en-US" b="1"/>
          </a:p>
        </p:txBody>
      </p:sp>
      <p:sp>
        <p:nvSpPr>
          <p:cNvPr id="45" name="Line 40"/>
          <p:cNvSpPr>
            <a:spLocks noChangeShapeType="1"/>
          </p:cNvSpPr>
          <p:nvPr/>
        </p:nvSpPr>
        <p:spPr bwMode="auto">
          <a:xfrm rot="1176345">
            <a:off x="4666641" y="2525549"/>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46" name="Line 42"/>
          <p:cNvSpPr>
            <a:spLocks noChangeShapeType="1"/>
          </p:cNvSpPr>
          <p:nvPr/>
        </p:nvSpPr>
        <p:spPr bwMode="auto">
          <a:xfrm rot="1176345">
            <a:off x="4219027" y="3018327"/>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b="1"/>
          </a:p>
        </p:txBody>
      </p:sp>
      <p:sp>
        <p:nvSpPr>
          <p:cNvPr id="109569" name="Oval 2"/>
          <p:cNvSpPr>
            <a:spLocks noChangeArrowheads="1"/>
          </p:cNvSpPr>
          <p:nvPr/>
        </p:nvSpPr>
        <p:spPr bwMode="auto">
          <a:xfrm>
            <a:off x="5184775" y="396557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0" name="Oval 3"/>
          <p:cNvSpPr>
            <a:spLocks noChangeArrowheads="1"/>
          </p:cNvSpPr>
          <p:nvPr/>
        </p:nvSpPr>
        <p:spPr bwMode="auto">
          <a:xfrm>
            <a:off x="5545138" y="3317875"/>
            <a:ext cx="360362" cy="360363"/>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1" name="Oval 4"/>
          <p:cNvSpPr>
            <a:spLocks noChangeArrowheads="1"/>
          </p:cNvSpPr>
          <p:nvPr/>
        </p:nvSpPr>
        <p:spPr bwMode="auto">
          <a:xfrm>
            <a:off x="4787900" y="3667125"/>
            <a:ext cx="1009650" cy="1006475"/>
          </a:xfrm>
          <a:prstGeom prst="ellipse">
            <a:avLst/>
          </a:prstGeom>
          <a:solidFill>
            <a:schemeClr val="bg2"/>
          </a:solidFill>
          <a:ln w="38100">
            <a:solidFill>
              <a:schemeClr val="bg2"/>
            </a:solidFill>
            <a:round/>
            <a:headEnd/>
            <a:tailEnd/>
          </a:ln>
        </p:spPr>
        <p:txBody>
          <a:bodyPr anchor="ctr">
            <a:spAutoFit/>
          </a:bodyPr>
          <a:lstStyle/>
          <a:p>
            <a:endParaRPr lang="en-US"/>
          </a:p>
        </p:txBody>
      </p:sp>
      <p:sp>
        <p:nvSpPr>
          <p:cNvPr id="109572" name="Text Box 5"/>
          <p:cNvSpPr txBox="1">
            <a:spLocks noChangeArrowheads="1"/>
          </p:cNvSpPr>
          <p:nvPr/>
        </p:nvSpPr>
        <p:spPr bwMode="auto">
          <a:xfrm>
            <a:off x="4787900" y="3886200"/>
            <a:ext cx="10080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likes  me</a:t>
            </a:r>
          </a:p>
        </p:txBody>
      </p:sp>
      <p:sp>
        <p:nvSpPr>
          <p:cNvPr id="109573" name="Oval 6"/>
          <p:cNvSpPr>
            <a:spLocks noChangeArrowheads="1"/>
          </p:cNvSpPr>
          <p:nvPr/>
        </p:nvSpPr>
        <p:spPr bwMode="auto">
          <a:xfrm>
            <a:off x="4841875" y="3722688"/>
            <a:ext cx="900113" cy="895350"/>
          </a:xfrm>
          <a:prstGeom prst="ellipse">
            <a:avLst/>
          </a:pr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4" name="Line 7"/>
          <p:cNvSpPr>
            <a:spLocks noChangeShapeType="1"/>
          </p:cNvSpPr>
          <p:nvPr/>
        </p:nvSpPr>
        <p:spPr bwMode="auto">
          <a:xfrm>
            <a:off x="3563938" y="3573463"/>
            <a:ext cx="3960812" cy="136842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5" name="Oval 8"/>
          <p:cNvSpPr>
            <a:spLocks noChangeArrowheads="1"/>
          </p:cNvSpPr>
          <p:nvPr/>
        </p:nvSpPr>
        <p:spPr bwMode="auto">
          <a:xfrm>
            <a:off x="1116013" y="692150"/>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76" name="Oval 9"/>
          <p:cNvSpPr>
            <a:spLocks noChangeArrowheads="1"/>
          </p:cNvSpPr>
          <p:nvPr/>
        </p:nvSpPr>
        <p:spPr bwMode="auto">
          <a:xfrm>
            <a:off x="1169988" y="746125"/>
            <a:ext cx="900112" cy="900113"/>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77" name="Oval 10"/>
          <p:cNvSpPr>
            <a:spLocks noChangeArrowheads="1"/>
          </p:cNvSpPr>
          <p:nvPr/>
        </p:nvSpPr>
        <p:spPr bwMode="auto">
          <a:xfrm>
            <a:off x="5292725" y="6057900"/>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78" name="Line 11"/>
          <p:cNvSpPr>
            <a:spLocks noChangeShapeType="1"/>
          </p:cNvSpPr>
          <p:nvPr/>
        </p:nvSpPr>
        <p:spPr bwMode="auto">
          <a:xfrm flipV="1">
            <a:off x="5867400" y="4941888"/>
            <a:ext cx="1728788" cy="107950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79" name="Oval 12"/>
          <p:cNvSpPr>
            <a:spLocks noChangeArrowheads="1"/>
          </p:cNvSpPr>
          <p:nvPr/>
        </p:nvSpPr>
        <p:spPr bwMode="auto">
          <a:xfrm>
            <a:off x="5075238" y="5405438"/>
            <a:ext cx="360362" cy="360362"/>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0" name="Line 13"/>
          <p:cNvSpPr>
            <a:spLocks noChangeShapeType="1"/>
          </p:cNvSpPr>
          <p:nvPr/>
        </p:nvSpPr>
        <p:spPr bwMode="auto">
          <a:xfrm flipV="1">
            <a:off x="5724525" y="4941888"/>
            <a:ext cx="1871663" cy="574675"/>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1" name="Oval 14"/>
          <p:cNvSpPr>
            <a:spLocks noChangeArrowheads="1"/>
          </p:cNvSpPr>
          <p:nvPr/>
        </p:nvSpPr>
        <p:spPr bwMode="auto">
          <a:xfrm>
            <a:off x="5003800" y="4797425"/>
            <a:ext cx="360363" cy="36036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2" name="Line 15"/>
          <p:cNvSpPr>
            <a:spLocks noChangeShapeType="1"/>
          </p:cNvSpPr>
          <p:nvPr/>
        </p:nvSpPr>
        <p:spPr bwMode="auto">
          <a:xfrm>
            <a:off x="5651500" y="4941888"/>
            <a:ext cx="1873250" cy="0"/>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3" name="Line 16"/>
          <p:cNvSpPr>
            <a:spLocks noChangeShapeType="1"/>
          </p:cNvSpPr>
          <p:nvPr/>
        </p:nvSpPr>
        <p:spPr bwMode="auto">
          <a:xfrm>
            <a:off x="6138863" y="3756025"/>
            <a:ext cx="1457325" cy="1112838"/>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4" name="Oval 17"/>
          <p:cNvSpPr>
            <a:spLocks noChangeArrowheads="1"/>
          </p:cNvSpPr>
          <p:nvPr/>
        </p:nvSpPr>
        <p:spPr bwMode="auto">
          <a:xfrm>
            <a:off x="6192838" y="274637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5" name="Line 18"/>
          <p:cNvSpPr>
            <a:spLocks noChangeShapeType="1"/>
          </p:cNvSpPr>
          <p:nvPr/>
        </p:nvSpPr>
        <p:spPr bwMode="auto">
          <a:xfrm>
            <a:off x="6659563" y="3357563"/>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6" name="Oval 19"/>
          <p:cNvSpPr>
            <a:spLocks noChangeArrowheads="1"/>
          </p:cNvSpPr>
          <p:nvPr/>
        </p:nvSpPr>
        <p:spPr bwMode="auto">
          <a:xfrm>
            <a:off x="6913563" y="2457450"/>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7" name="Line 20"/>
          <p:cNvSpPr>
            <a:spLocks noChangeShapeType="1"/>
          </p:cNvSpPr>
          <p:nvPr/>
        </p:nvSpPr>
        <p:spPr bwMode="auto">
          <a:xfrm>
            <a:off x="7164388" y="3141663"/>
            <a:ext cx="431800" cy="1800225"/>
          </a:xfrm>
          <a:prstGeom prst="line">
            <a:avLst/>
          </a:prstGeom>
          <a:noFill/>
          <a:ln w="28575">
            <a:solidFill>
              <a:srgbClr val="FFFFFF">
                <a:alpha val="30196"/>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88" name="Oval 21"/>
          <p:cNvSpPr>
            <a:spLocks noChangeArrowheads="1"/>
          </p:cNvSpPr>
          <p:nvPr/>
        </p:nvSpPr>
        <p:spPr bwMode="auto">
          <a:xfrm>
            <a:off x="7561263" y="2386013"/>
            <a:ext cx="360362" cy="360362"/>
          </a:xfrm>
          <a:prstGeom prst="ellipse">
            <a:avLst/>
          </a:prstGeom>
          <a:noFill/>
          <a:ln w="38100">
            <a:solidFill>
              <a:srgbClr val="FFFFFF">
                <a:alpha val="20000"/>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89" name="Line 22"/>
          <p:cNvSpPr>
            <a:spLocks noChangeShapeType="1"/>
          </p:cNvSpPr>
          <p:nvPr/>
        </p:nvSpPr>
        <p:spPr bwMode="auto">
          <a:xfrm flipH="1">
            <a:off x="7596188" y="3068638"/>
            <a:ext cx="144462" cy="1873250"/>
          </a:xfrm>
          <a:prstGeom prst="line">
            <a:avLst/>
          </a:prstGeom>
          <a:noFill/>
          <a:ln w="28575">
            <a:solidFill>
              <a:srgbClr val="FFFFFF">
                <a:alpha val="20000"/>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0" name="Oval 23"/>
          <p:cNvSpPr>
            <a:spLocks noChangeArrowheads="1"/>
          </p:cNvSpPr>
          <p:nvPr/>
        </p:nvSpPr>
        <p:spPr bwMode="auto">
          <a:xfrm>
            <a:off x="2484438" y="2852738"/>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591" name="Text Box 24"/>
          <p:cNvSpPr txBox="1">
            <a:spLocks noChangeArrowheads="1"/>
          </p:cNvSpPr>
          <p:nvPr/>
        </p:nvSpPr>
        <p:spPr bwMode="auto">
          <a:xfrm>
            <a:off x="2484438" y="2976563"/>
            <a:ext cx="100806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sings</a:t>
            </a:r>
          </a:p>
        </p:txBody>
      </p:sp>
      <p:sp>
        <p:nvSpPr>
          <p:cNvPr id="109592" name="Oval 25"/>
          <p:cNvSpPr>
            <a:spLocks noChangeArrowheads="1"/>
          </p:cNvSpPr>
          <p:nvPr/>
        </p:nvSpPr>
        <p:spPr bwMode="auto">
          <a:xfrm>
            <a:off x="2538413" y="2906713"/>
            <a:ext cx="900112"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3" name="AutoShape 26"/>
          <p:cNvSpPr>
            <a:spLocks noChangeArrowheads="1"/>
          </p:cNvSpPr>
          <p:nvPr/>
        </p:nvSpPr>
        <p:spPr bwMode="auto">
          <a:xfrm>
            <a:off x="1042988" y="965200"/>
            <a:ext cx="1154112" cy="309563"/>
          </a:xfrm>
          <a:prstGeom prst="roundRect">
            <a:avLst>
              <a:gd name="adj" fmla="val 46472"/>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en-US"/>
          </a:p>
        </p:txBody>
      </p:sp>
      <p:sp>
        <p:nvSpPr>
          <p:cNvPr id="109594" name="Text Box 27"/>
          <p:cNvSpPr txBox="1">
            <a:spLocks noChangeArrowheads="1"/>
          </p:cNvSpPr>
          <p:nvPr/>
        </p:nvSpPr>
        <p:spPr bwMode="auto">
          <a:xfrm>
            <a:off x="971550" y="908050"/>
            <a:ext cx="12969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lnSpc>
                <a:spcPct val="90000"/>
              </a:lnSpc>
            </a:pPr>
            <a:r>
              <a:rPr lang="en-GB" i="0">
                <a:solidFill>
                  <a:schemeClr val="tx1"/>
                </a:solidFill>
              </a:rPr>
              <a:t>X  preens  me</a:t>
            </a:r>
          </a:p>
        </p:txBody>
      </p:sp>
      <p:sp>
        <p:nvSpPr>
          <p:cNvPr id="109595" name="Oval 28"/>
          <p:cNvSpPr>
            <a:spLocks noChangeArrowheads="1"/>
          </p:cNvSpPr>
          <p:nvPr/>
        </p:nvSpPr>
        <p:spPr bwMode="auto">
          <a:xfrm>
            <a:off x="2771775" y="4868863"/>
            <a:ext cx="360363" cy="360362"/>
          </a:xfrm>
          <a:prstGeom prst="ellipse">
            <a:avLst/>
          </a:prstGeom>
          <a:noFill/>
          <a:ln w="38100">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109596" name="Line 29"/>
          <p:cNvSpPr>
            <a:spLocks noChangeShapeType="1"/>
          </p:cNvSpPr>
          <p:nvPr/>
        </p:nvSpPr>
        <p:spPr bwMode="auto">
          <a:xfrm flipV="1">
            <a:off x="3276600" y="4941888"/>
            <a:ext cx="1727200" cy="71437"/>
          </a:xfrm>
          <a:prstGeom prst="line">
            <a:avLst/>
          </a:prstGeom>
          <a:noFill/>
          <a:ln w="28575">
            <a:solidFill>
              <a:srgbClr val="FFFFFF">
                <a:alpha val="50195"/>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7" name="Oval 30"/>
          <p:cNvSpPr>
            <a:spLocks noChangeArrowheads="1"/>
          </p:cNvSpPr>
          <p:nvPr/>
        </p:nvSpPr>
        <p:spPr bwMode="auto">
          <a:xfrm>
            <a:off x="684213" y="4797425"/>
            <a:ext cx="360362" cy="360363"/>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598" name="Line 31"/>
          <p:cNvSpPr>
            <a:spLocks noChangeShapeType="1"/>
          </p:cNvSpPr>
          <p:nvPr/>
        </p:nvSpPr>
        <p:spPr bwMode="auto">
          <a:xfrm>
            <a:off x="1222375" y="5013325"/>
            <a:ext cx="1549400" cy="36513"/>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599" name="Line 32"/>
          <p:cNvSpPr>
            <a:spLocks noChangeShapeType="1"/>
          </p:cNvSpPr>
          <p:nvPr/>
        </p:nvSpPr>
        <p:spPr bwMode="auto">
          <a:xfrm>
            <a:off x="0" y="4941888"/>
            <a:ext cx="682625" cy="0"/>
          </a:xfrm>
          <a:prstGeom prst="line">
            <a:avLst/>
          </a:prstGeom>
          <a:noFill/>
          <a:ln w="28575">
            <a:solidFill>
              <a:srgbClr val="FFFFFF">
                <a:alpha val="30196"/>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0" name="Oval 33"/>
          <p:cNvSpPr>
            <a:spLocks noChangeArrowheads="1"/>
          </p:cNvSpPr>
          <p:nvPr/>
        </p:nvSpPr>
        <p:spPr bwMode="auto">
          <a:xfrm>
            <a:off x="827088" y="5373688"/>
            <a:ext cx="360362" cy="360362"/>
          </a:xfrm>
          <a:prstGeom prst="ellipse">
            <a:avLst/>
          </a:prstGeom>
          <a:noFill/>
          <a:ln w="38100">
            <a:solidFill>
              <a:srgbClr val="FFFFFF">
                <a:alpha val="39999"/>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1" name="Line 34"/>
          <p:cNvSpPr>
            <a:spLocks noChangeShapeType="1"/>
          </p:cNvSpPr>
          <p:nvPr/>
        </p:nvSpPr>
        <p:spPr bwMode="auto">
          <a:xfrm flipV="1">
            <a:off x="1403350" y="5084763"/>
            <a:ext cx="1368425" cy="360362"/>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2" name="Line 35"/>
          <p:cNvSpPr>
            <a:spLocks noChangeShapeType="1"/>
          </p:cNvSpPr>
          <p:nvPr/>
        </p:nvSpPr>
        <p:spPr bwMode="auto">
          <a:xfrm>
            <a:off x="5364163" y="1196975"/>
            <a:ext cx="936625" cy="1584325"/>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3" name="Line 36"/>
          <p:cNvSpPr>
            <a:spLocks noChangeShapeType="1"/>
          </p:cNvSpPr>
          <p:nvPr/>
        </p:nvSpPr>
        <p:spPr bwMode="auto">
          <a:xfrm>
            <a:off x="6227763" y="1238250"/>
            <a:ext cx="144462" cy="1511300"/>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4" name="Line 37"/>
          <p:cNvSpPr>
            <a:spLocks noChangeShapeType="1"/>
          </p:cNvSpPr>
          <p:nvPr/>
        </p:nvSpPr>
        <p:spPr bwMode="auto">
          <a:xfrm>
            <a:off x="4932363" y="1916113"/>
            <a:ext cx="1293812" cy="941387"/>
          </a:xfrm>
          <a:prstGeom prst="line">
            <a:avLst/>
          </a:prstGeom>
          <a:noFill/>
          <a:ln w="28575">
            <a:solidFill>
              <a:srgbClr val="FFFFFF">
                <a:alpha val="39999"/>
              </a:srgbClr>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5" name="Oval 38"/>
          <p:cNvSpPr>
            <a:spLocks noChangeArrowheads="1"/>
          </p:cNvSpPr>
          <p:nvPr/>
        </p:nvSpPr>
        <p:spPr bwMode="auto">
          <a:xfrm>
            <a:off x="6011863" y="765175"/>
            <a:ext cx="360362" cy="360363"/>
          </a:xfrm>
          <a:prstGeom prst="ellipse">
            <a:avLst/>
          </a:prstGeom>
          <a:noFill/>
          <a:ln w="38100">
            <a:solidFill>
              <a:srgbClr val="FFFFFF">
                <a:alpha val="30196"/>
              </a:srgbClr>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109606" name="Line 39"/>
          <p:cNvSpPr>
            <a:spLocks noChangeShapeType="1"/>
          </p:cNvSpPr>
          <p:nvPr/>
        </p:nvSpPr>
        <p:spPr bwMode="auto">
          <a:xfrm flipH="1">
            <a:off x="6156325" y="0"/>
            <a:ext cx="0" cy="765175"/>
          </a:xfrm>
          <a:prstGeom prst="line">
            <a:avLst/>
          </a:prstGeom>
          <a:noFill/>
          <a:ln w="28575">
            <a:solidFill>
              <a:srgbClr val="FFFFFF">
                <a:alpha val="20000"/>
              </a:srgbClr>
            </a:solidFill>
            <a:round/>
            <a:headEnd type="non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7" name="Line 40"/>
          <p:cNvSpPr>
            <a:spLocks noChangeShapeType="1"/>
          </p:cNvSpPr>
          <p:nvPr/>
        </p:nvSpPr>
        <p:spPr bwMode="auto">
          <a:xfrm>
            <a:off x="2124075" y="1557338"/>
            <a:ext cx="5472113" cy="3455987"/>
          </a:xfrm>
          <a:prstGeom prst="line">
            <a:avLst/>
          </a:prstGeom>
          <a:noFill/>
          <a:ln w="28575">
            <a:solidFill>
              <a:schemeClr val="bg1"/>
            </a:solidFill>
            <a:round/>
            <a:headEnd type="triangle" w="lg" len="lg"/>
            <a:tailEnd/>
          </a:ln>
          <a:extLst>
            <a:ext uri="{909E8E84-426E-40dd-AFC4-6F175D3DCCD1}">
              <a14:hiddenFill xmlns:a14="http://schemas.microsoft.com/office/drawing/2010/main">
                <a:noFill/>
              </a14:hiddenFill>
            </a:ext>
          </a:extLst>
        </p:spPr>
        <p:txBody>
          <a:bodyPr>
            <a:spAutoFit/>
          </a:bodyPr>
          <a:lstStyle/>
          <a:p>
            <a:endParaRPr lang="en-US"/>
          </a:p>
        </p:txBody>
      </p:sp>
      <p:sp>
        <p:nvSpPr>
          <p:cNvPr id="109608" name="Oval 41"/>
          <p:cNvSpPr>
            <a:spLocks noChangeArrowheads="1"/>
          </p:cNvSpPr>
          <p:nvPr/>
        </p:nvSpPr>
        <p:spPr bwMode="auto">
          <a:xfrm>
            <a:off x="7092950" y="4437063"/>
            <a:ext cx="1009650" cy="1009650"/>
          </a:xfrm>
          <a:prstGeom prst="ellipse">
            <a:avLst/>
          </a:prstGeom>
          <a:solidFill>
            <a:schemeClr val="bg1"/>
          </a:solidFill>
          <a:ln w="38100">
            <a:solidFill>
              <a:schemeClr val="bg1"/>
            </a:solidFill>
            <a:round/>
            <a:headEnd/>
            <a:tailEnd/>
          </a:ln>
        </p:spPr>
        <p:txBody>
          <a:bodyPr anchor="ctr">
            <a:spAutoFit/>
          </a:bodyPr>
          <a:lstStyle/>
          <a:p>
            <a:endParaRPr lang="en-US"/>
          </a:p>
        </p:txBody>
      </p:sp>
      <p:sp>
        <p:nvSpPr>
          <p:cNvPr id="109609" name="Text Box 42"/>
          <p:cNvSpPr txBox="1">
            <a:spLocks noChangeArrowheads="1"/>
          </p:cNvSpPr>
          <p:nvPr/>
        </p:nvSpPr>
        <p:spPr bwMode="auto">
          <a:xfrm>
            <a:off x="7092950" y="4560888"/>
            <a:ext cx="1008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r>
              <a:rPr lang="en-GB" i="0">
                <a:solidFill>
                  <a:schemeClr val="tx1"/>
                </a:solidFill>
              </a:rPr>
              <a:t>preen  X</a:t>
            </a:r>
          </a:p>
        </p:txBody>
      </p:sp>
      <p:sp>
        <p:nvSpPr>
          <p:cNvPr id="109610" name="Oval 43"/>
          <p:cNvSpPr>
            <a:spLocks noChangeArrowheads="1"/>
          </p:cNvSpPr>
          <p:nvPr/>
        </p:nvSpPr>
        <p:spPr bwMode="auto">
          <a:xfrm>
            <a:off x="7146925" y="4491038"/>
            <a:ext cx="900113" cy="900112"/>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Tree>
    <p:extLst>
      <p:ext uri="{BB962C8B-B14F-4D97-AF65-F5344CB8AC3E}">
        <p14:creationId xmlns:p14="http://schemas.microsoft.com/office/powerpoint/2010/main" val="7544617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DSC_AB_1992.JPG"/>
          <p:cNvPicPr>
            <a:picLocks noChangeAspect="1"/>
          </p:cNvPicPr>
          <p:nvPr/>
        </p:nvPicPr>
        <p:blipFill>
          <a:blip r:embed="rId3">
            <a:grayscl/>
            <a:extLst>
              <a:ext uri="{BEBA8EAE-BF5A-486C-A8C5-ECC9F3942E4B}">
                <a14:imgProps xmlns:a14="http://schemas.microsoft.com/office/drawing/2010/main">
                  <a14:imgLayer r:embed="rId4">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4144333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116632"/>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a:t>
            </a:r>
            <a:r>
              <a:rPr lang="en-GB" i="0" dirty="0" smtClean="0">
                <a:effectLst>
                  <a:glow rad="101600">
                    <a:schemeClr val="tx1">
                      <a:alpha val="75000"/>
                    </a:schemeClr>
                  </a:glow>
                </a:effectLst>
              </a:rPr>
              <a:t>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a:t>
            </a:r>
            <a:r>
              <a:rPr lang="en-GB" i="0" dirty="0" smtClean="0">
                <a:effectLst>
                  <a:glow rad="101600">
                    <a:schemeClr val="tx1">
                      <a:alpha val="75000"/>
                    </a:schemeClr>
                  </a:glow>
                </a:effectLst>
              </a:rPr>
              <a:t>beliefs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059629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IMG_2471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16050" cy="2564904"/>
          </a:xfrm>
          <a:prstGeom prst="rect">
            <a:avLst/>
          </a:prstGeom>
        </p:spPr>
      </p:pic>
      <p:pic>
        <p:nvPicPr>
          <p:cNvPr id="48" name="Picture 47" descr="DSC_AB_1992.JPG"/>
          <p:cNvPicPr>
            <a:picLocks noChangeAspect="1"/>
          </p:cNvPicPr>
          <p:nvPr/>
        </p:nvPicPr>
        <p:blipFill>
          <a:blip r:embed="rId4">
            <a:grayscl/>
            <a:extLst>
              <a:ext uri="{BEBA8EAE-BF5A-486C-A8C5-ECC9F3942E4B}">
                <a14:imgProps xmlns:a14="http://schemas.microsoft.com/office/drawing/2010/main">
                  <a14:imgLayer r:embed="rId5">
                    <a14:imgEffect>
                      <a14:backgroundRemoval t="2832" b="97591" l="2734" r="93165">
                        <a14:foregroundMark x1="46898" y1="2874" x2="65615" y2="11877"/>
                        <a14:foregroundMark x1="54890" y1="65807" x2="54890" y2="86095"/>
                        <a14:foregroundMark x1="62986" y1="67075" x2="66982" y2="87743"/>
                        <a14:foregroundMark x1="48160" y1="67244" x2="46372" y2="80178"/>
                        <a14:foregroundMark x1="33859" y1="87363" x2="31230" y2="97633"/>
                        <a14:foregroundMark x1="84017" y1="86644" x2="84017" y2="94928"/>
                        <a14:foregroundMark x1="81809" y1="84658" x2="86646" y2="94041"/>
                        <a14:foregroundMark x1="80442" y1="85207" x2="78128" y2="86306"/>
                        <a14:foregroundMark x1="82650" y1="84150" x2="82650" y2="84150"/>
                        <a14:foregroundMark x1="12408" y1="87912" x2="25447" y2="67582"/>
                        <a14:foregroundMark x1="5678" y1="87532" x2="5678" y2="87532"/>
                        <a14:foregroundMark x1="8833" y1="87912" x2="8833" y2="87912"/>
                        <a14:foregroundMark x1="86225" y1="27684" x2="86225" y2="27684"/>
                        <a14:foregroundMark x1="86225" y1="24979" x2="86225" y2="24979"/>
                        <a14:foregroundMark x1="93375" y1="27515" x2="93375" y2="27515"/>
                        <a14:foregroundMark x1="90221" y1="25528" x2="90221" y2="25528"/>
                        <a14:foregroundMark x1="91483" y1="25571" x2="91483" y2="25571"/>
                        <a14:foregroundMark x1="87382" y1="24683" x2="87382" y2="24683"/>
                        <a14:foregroundMark x1="80442" y1="84320" x2="80442" y2="84320"/>
                        <a14:foregroundMark x1="18507" y1="87194" x2="15247" y2="88292"/>
                        <a14:foregroundMark x1="21661" y1="87363" x2="15142" y2="89265"/>
                        <a14:foregroundMark x1="14301" y1="89265" x2="4311" y2="88504"/>
                        <a14:foregroundMark x1="2734" y1="87954" x2="6099" y2="85461"/>
                        <a14:foregroundMark x1="9989" y1="89730" x2="9989" y2="89730"/>
                        <a14:foregroundMark x1="13670" y1="89772" x2="13670" y2="89772"/>
                        <a14:foregroundMark x1="3785" y1="89180" x2="3785" y2="89180"/>
                        <a14:foregroundMark x1="7571" y1="89899" x2="7571" y2="89899"/>
                        <a14:backgroundMark x1="44164" y1="95266" x2="68349" y2="95985"/>
                        <a14:backgroundMark x1="40168" y1="70837" x2="39748" y2="75697"/>
                        <a14:backgroundMark x1="75499" y1="86644" x2="75499" y2="86644"/>
                        <a14:backgroundMark x1="20925" y1="90448" x2="20925" y2="90448"/>
                        <a14:backgroundMark x1="13775" y1="90617" x2="13775" y2="90617"/>
                        <a14:backgroundMark x1="841" y1="80727" x2="841" y2="80727"/>
                        <a14:backgroundMark x1="73291" y1="84320" x2="73291" y2="84320"/>
                        <a14:backgroundMark x1="1682" y1="90068" x2="4416" y2="90617"/>
                        <a14:backgroundMark x1="90221" y1="94801" x2="90221" y2="94801"/>
                        <a14:backgroundMark x1="26183" y1="86306" x2="23764" y2="90110"/>
                        <a14:backgroundMark x1="1893" y1="85165" x2="1262" y2="88546"/>
                      </a14:backgroundRemoval>
                    </a14:imgEffect>
                    <a14:imgEffect>
                      <a14:colorTemperature colorTemp="9652"/>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6063939" y="0"/>
            <a:ext cx="2756533" cy="6858000"/>
          </a:xfrm>
          <a:prstGeom prst="rect">
            <a:avLst/>
          </a:prstGeom>
        </p:spPr>
      </p:pic>
    </p:spTree>
    <p:extLst>
      <p:ext uri="{BB962C8B-B14F-4D97-AF65-F5344CB8AC3E}">
        <p14:creationId xmlns:p14="http://schemas.microsoft.com/office/powerpoint/2010/main" val="736576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Callout 14"/>
          <p:cNvSpPr/>
          <p:nvPr/>
        </p:nvSpPr>
        <p:spPr bwMode="auto">
          <a:xfrm>
            <a:off x="1547664" y="2700536"/>
            <a:ext cx="4096072" cy="1520552"/>
          </a:xfrm>
          <a:prstGeom prst="wedgeEllipseCallout">
            <a:avLst>
              <a:gd name="adj1" fmla="val -42380"/>
              <a:gd name="adj2" fmla="val 81363"/>
            </a:avLst>
          </a:prstGeom>
          <a:solidFill>
            <a:srgbClr val="000000"/>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Cloud Callout 15"/>
          <p:cNvSpPr/>
          <p:nvPr/>
        </p:nvSpPr>
        <p:spPr bwMode="auto">
          <a:xfrm>
            <a:off x="5796136" y="3933056"/>
            <a:ext cx="2520280" cy="1656184"/>
          </a:xfrm>
          <a:prstGeom prst="cloudCallout">
            <a:avLst>
              <a:gd name="adj1" fmla="val 58014"/>
              <a:gd name="adj2" fmla="val 92271"/>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Box 16"/>
          <p:cNvSpPr txBox="1"/>
          <p:nvPr/>
        </p:nvSpPr>
        <p:spPr>
          <a:xfrm>
            <a:off x="6444208" y="4572000"/>
            <a:ext cx="1341283" cy="430887"/>
          </a:xfrm>
          <a:prstGeom prst="rect">
            <a:avLst/>
          </a:prstGeom>
          <a:noFill/>
        </p:spPr>
        <p:txBody>
          <a:bodyPr wrap="none" rtlCol="0">
            <a:spAutoFit/>
          </a:bodyPr>
          <a:lstStyle/>
          <a:p>
            <a:r>
              <a:rPr lang="en-US" i="0" dirty="0" smtClean="0">
                <a:effectLst>
                  <a:glow rad="101600">
                    <a:srgbClr val="000000"/>
                  </a:glow>
                </a:effectLst>
              </a:rPr>
              <a:t>whatever</a:t>
            </a:r>
            <a:endParaRPr lang="en-US" i="0" dirty="0">
              <a:effectLst>
                <a:glow rad="101600">
                  <a:srgbClr val="000000"/>
                </a:glow>
              </a:effectLst>
            </a:endParaRPr>
          </a:p>
        </p:txBody>
      </p:sp>
      <p:sp>
        <p:nvSpPr>
          <p:cNvPr id="18" name="Rectangle 17"/>
          <p:cNvSpPr/>
          <p:nvPr/>
        </p:nvSpPr>
        <p:spPr>
          <a:xfrm>
            <a:off x="1930392" y="3134578"/>
            <a:ext cx="2649928" cy="430887"/>
          </a:xfrm>
          <a:prstGeom prst="rect">
            <a:avLst/>
          </a:prstGeom>
        </p:spPr>
        <p:txBody>
          <a:bodyPr wrap="none">
            <a:spAutoFit/>
          </a:bodyPr>
          <a:lstStyle/>
          <a:p>
            <a:r>
              <a:rPr lang="en-GB" i="0" dirty="0" smtClean="0">
                <a:effectLst>
                  <a:glow rad="101600">
                    <a:srgbClr val="000000"/>
                  </a:glow>
                </a:effectLst>
              </a:rPr>
              <a:t>But that </a:t>
            </a:r>
            <a:r>
              <a:rPr lang="en-GB" i="0" dirty="0" err="1" smtClean="0">
                <a:effectLst>
                  <a:glow rad="101600">
                    <a:srgbClr val="000000"/>
                  </a:glow>
                </a:effectLst>
              </a:rPr>
              <a:t>ain’t</a:t>
            </a:r>
            <a:r>
              <a:rPr lang="en-GB" i="0" dirty="0" smtClean="0">
                <a:effectLst>
                  <a:glow rad="101600">
                    <a:srgbClr val="000000"/>
                  </a:glow>
                </a:effectLst>
              </a:rPr>
              <a:t>   belief</a:t>
            </a:r>
            <a:endParaRPr lang="en-US" dirty="0"/>
          </a:p>
        </p:txBody>
      </p:sp>
      <p:sp>
        <p:nvSpPr>
          <p:cNvPr id="19" name="Rectangle 18"/>
          <p:cNvSpPr/>
          <p:nvPr/>
        </p:nvSpPr>
        <p:spPr>
          <a:xfrm>
            <a:off x="3645030" y="3429000"/>
            <a:ext cx="1764880"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temperature</a:t>
            </a:r>
            <a:endParaRPr lang="en-US" dirty="0">
              <a:solidFill>
                <a:schemeClr val="tx1">
                  <a:lumMod val="50000"/>
                  <a:lumOff val="50000"/>
                </a:schemeClr>
              </a:solidFill>
            </a:endParaRPr>
          </a:p>
        </p:txBody>
      </p:sp>
      <p:sp>
        <p:nvSpPr>
          <p:cNvPr id="20" name="Rectangle 19"/>
          <p:cNvSpPr/>
          <p:nvPr/>
        </p:nvSpPr>
        <p:spPr>
          <a:xfrm>
            <a:off x="3658130" y="2852936"/>
            <a:ext cx="847124" cy="430887"/>
          </a:xfrm>
          <a:prstGeom prst="rect">
            <a:avLst/>
          </a:prstGeom>
        </p:spPr>
        <p:txBody>
          <a:bodyPr wrap="none">
            <a:spAutoFit/>
          </a:bodyPr>
          <a:lstStyle/>
          <a:p>
            <a:r>
              <a:rPr lang="en-GB" i="0" dirty="0" smtClean="0">
                <a:solidFill>
                  <a:schemeClr val="tx1">
                    <a:lumMod val="50000"/>
                    <a:lumOff val="50000"/>
                  </a:schemeClr>
                </a:solidFill>
                <a:effectLst>
                  <a:glow rad="101600">
                    <a:srgbClr val="000000"/>
                  </a:glow>
                </a:effectLst>
              </a:rPr>
              <a:t>force</a:t>
            </a:r>
            <a:endParaRPr lang="en-US" dirty="0">
              <a:solidFill>
                <a:schemeClr val="tx1">
                  <a:lumMod val="50000"/>
                  <a:lumOff val="50000"/>
                </a:schemeClr>
              </a:solidFill>
            </a:endParaRPr>
          </a:p>
        </p:txBody>
      </p:sp>
      <p:sp>
        <p:nvSpPr>
          <p:cNvPr id="21" name="Left Brace 20"/>
          <p:cNvSpPr/>
          <p:nvPr/>
        </p:nvSpPr>
        <p:spPr bwMode="auto">
          <a:xfrm>
            <a:off x="3563888" y="2924944"/>
            <a:ext cx="288032" cy="936104"/>
          </a:xfrm>
          <a:prstGeom prst="leftBrace">
            <a:avLst>
              <a:gd name="adj1" fmla="val 20751"/>
              <a:gd name="adj2" fmla="val 50000"/>
            </a:avLst>
          </a:prstGeom>
          <a:no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22623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2509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7807599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0" y="415529"/>
            <a:ext cx="9144000" cy="5317727"/>
            <a:chOff x="6156176" y="116632"/>
            <a:chExt cx="2987824" cy="173758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grpSp>
      <p:sp>
        <p:nvSpPr>
          <p:cNvPr id="6"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533951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fb_identity_2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52098"/>
            <a:ext cx="8570408" cy="6152498"/>
          </a:xfrm>
          <a:prstGeom prst="rect">
            <a:avLst/>
          </a:prstGeom>
        </p:spPr>
      </p:pic>
      <p:pic>
        <p:nvPicPr>
          <p:cNvPr id="18" name="Picture 17"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3204">
            <a:off x="900801" y="3555350"/>
            <a:ext cx="2014217" cy="1925680"/>
          </a:xfrm>
          <a:prstGeom prst="rect">
            <a:avLst/>
          </a:prstGeom>
        </p:spPr>
      </p:pic>
      <p:sp>
        <p:nvSpPr>
          <p:cNvPr id="4"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2315995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5"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1191310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6"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Tree>
    <p:extLst>
      <p:ext uri="{BB962C8B-B14F-4D97-AF65-F5344CB8AC3E}">
        <p14:creationId xmlns:p14="http://schemas.microsoft.com/office/powerpoint/2010/main" val="516947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825645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11" name="Oval 10"/>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4081229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rot="21540000">
            <a:off x="5511024" y="162605"/>
            <a:ext cx="294964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endParaRPr lang="en-US"/>
          </a:p>
        </p:txBody>
      </p:sp>
      <p:sp>
        <p:nvSpPr>
          <p:cNvPr id="5" name="Text Box 2"/>
          <p:cNvSpPr txBox="1">
            <a:spLocks noChangeArrowheads="1"/>
          </p:cNvSpPr>
          <p:nvPr/>
        </p:nvSpPr>
        <p:spPr bwMode="auto">
          <a:xfrm>
            <a:off x="395536" y="116632"/>
            <a:ext cx="8208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1. </a:t>
            </a:r>
            <a:r>
              <a:rPr lang="en-GB" i="0" dirty="0">
                <a:effectLst>
                  <a:glow rad="101600">
                    <a:schemeClr val="tx1">
                      <a:alpha val="75000"/>
                    </a:schemeClr>
                  </a:glow>
                </a:effectLst>
              </a:rPr>
              <a:t>There are subjects who </a:t>
            </a:r>
            <a:r>
              <a:rPr lang="en-GB" i="0" dirty="0" smtClean="0">
                <a:effectLst>
                  <a:glow rad="101600">
                    <a:schemeClr val="tx1">
                      <a:alpha val="75000"/>
                    </a:schemeClr>
                  </a:glow>
                </a:effectLst>
              </a:rPr>
              <a:t>can pass A-tasks but cannot pass B-tasks.</a:t>
            </a:r>
            <a:endParaRPr lang="en-GB" i="0" dirty="0">
              <a:effectLst>
                <a:glow rad="101600">
                  <a:schemeClr val="tx1">
                    <a:alpha val="75000"/>
                  </a:schemeClr>
                </a:glow>
              </a:effectLst>
            </a:endParaRPr>
          </a:p>
          <a:p>
            <a:pPr eaLnBrk="1" hangingPunct="1"/>
            <a:endParaRPr lang="en-GB" i="0" dirty="0" smtClean="0">
              <a:effectLst>
                <a:glow rad="101600">
                  <a:schemeClr val="tx1">
                    <a:alpha val="75000"/>
                  </a:schemeClr>
                </a:glow>
              </a:effectLst>
            </a:endParaRPr>
          </a:p>
          <a:p>
            <a:pPr eaLnBrk="1" hangingPunct="1"/>
            <a:r>
              <a:rPr lang="en-GB" i="0" dirty="0" smtClean="0">
                <a:effectLst>
                  <a:glow rad="101600">
                    <a:schemeClr val="tx1">
                      <a:alpha val="75000"/>
                    </a:schemeClr>
                  </a:glow>
                </a:effectLst>
              </a:rPr>
              <a:t>2. </a:t>
            </a:r>
            <a:r>
              <a:rPr lang="en-GB" i="0" dirty="0">
                <a:effectLst>
                  <a:glow rad="101600">
                    <a:schemeClr val="tx1">
                      <a:alpha val="75000"/>
                    </a:schemeClr>
                  </a:glow>
                </a:effectLst>
              </a:rPr>
              <a:t>These </a:t>
            </a:r>
            <a:r>
              <a:rPr lang="en-GB" i="0" dirty="0" smtClean="0">
                <a:effectLst>
                  <a:glow rad="101600">
                    <a:schemeClr val="tx1">
                      <a:alpha val="75000"/>
                    </a:schemeClr>
                  </a:glow>
                </a:effectLst>
              </a:rPr>
              <a:t>subjects</a:t>
            </a:r>
            <a:r>
              <a:rPr lang="fr-FR" i="0" dirty="0" smtClean="0">
                <a:effectLst>
                  <a:glow rad="101600">
                    <a:schemeClr val="tx1">
                      <a:alpha val="75000"/>
                    </a:schemeClr>
                  </a:glow>
                </a:effectLst>
              </a:rPr>
              <a:t>’</a:t>
            </a:r>
            <a:r>
              <a:rPr lang="en-GB" i="0" dirty="0" smtClean="0">
                <a:effectLst>
                  <a:glow rad="101600">
                    <a:schemeClr val="tx1">
                      <a:alpha val="75000"/>
                    </a:schemeClr>
                  </a:glow>
                </a:effectLst>
              </a:rPr>
              <a:t> </a:t>
            </a:r>
            <a:r>
              <a:rPr lang="en-GB" i="0" dirty="0">
                <a:effectLst>
                  <a:glow rad="101600">
                    <a:schemeClr val="tx1">
                      <a:alpha val="75000"/>
                    </a:schemeClr>
                  </a:glow>
                </a:effectLst>
              </a:rPr>
              <a:t>success on A-tasks is explained by </a:t>
            </a:r>
            <a:r>
              <a:rPr lang="en-GB" i="0" dirty="0" smtClean="0">
                <a:effectLst>
                  <a:glow rad="101600">
                    <a:schemeClr val="tx1">
                      <a:alpha val="75000"/>
                    </a:schemeClr>
                  </a:glow>
                </a:effectLst>
              </a:rPr>
              <a:t>the fact that they </a:t>
            </a:r>
            <a:r>
              <a:rPr lang="en-GB" b="1" i="0" dirty="0" smtClean="0">
                <a:effectLst>
                  <a:glow rad="101600">
                    <a:schemeClr val="tx1">
                      <a:alpha val="75000"/>
                    </a:schemeClr>
                  </a:glow>
                </a:effectLst>
              </a:rPr>
              <a:t>can</a:t>
            </a:r>
            <a:r>
              <a:rPr lang="en-GB" i="0" dirty="0" smtClean="0">
                <a:effectLst>
                  <a:glow rad="101600">
                    <a:schemeClr val="tx1">
                      <a:alpha val="75000"/>
                    </a:schemeClr>
                  </a:glow>
                </a:effectLst>
              </a:rPr>
              <a:t> represent </a:t>
            </a:r>
            <a:r>
              <a:rPr lang="en-GB" i="0" dirty="0">
                <a:effectLst>
                  <a:glow rad="101600">
                    <a:schemeClr val="tx1">
                      <a:alpha val="75000"/>
                    </a:schemeClr>
                  </a:glow>
                </a:effectLst>
              </a:rPr>
              <a:t>(false) </a:t>
            </a:r>
            <a:r>
              <a:rPr lang="en-GB" i="0" dirty="0" smtClean="0">
                <a:effectLst>
                  <a:glow rad="101600">
                    <a:schemeClr val="tx1">
                      <a:alpha val="75000"/>
                    </a:schemeClr>
                  </a:glow>
                </a:effectLst>
              </a:rPr>
              <a:t>beliefs</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69337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fb_identity_3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83" y="260648"/>
            <a:ext cx="7878122" cy="6111515"/>
          </a:xfrm>
          <a:prstGeom prst="rect">
            <a:avLst/>
          </a:prstGeom>
        </p:spPr>
      </p:pic>
      <p:pic>
        <p:nvPicPr>
          <p:cNvPr id="19" name="Picture 18" descr="barrier_car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3988433"/>
            <a:ext cx="2008614" cy="1920324"/>
          </a:xfrm>
          <a:prstGeom prst="rect">
            <a:avLst/>
          </a:prstGeom>
        </p:spPr>
      </p:pic>
      <p:sp>
        <p:nvSpPr>
          <p:cNvPr id="3" name="Down Arrow 2"/>
          <p:cNvSpPr/>
          <p:nvPr/>
        </p:nvSpPr>
        <p:spPr bwMode="auto">
          <a:xfrm>
            <a:off x="6732240" y="4293096"/>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Text Box 3"/>
          <p:cNvSpPr txBox="1">
            <a:spLocks noChangeArrowheads="1"/>
          </p:cNvSpPr>
          <p:nvPr/>
        </p:nvSpPr>
        <p:spPr bwMode="auto">
          <a:xfrm>
            <a:off x="611560" y="2996952"/>
            <a:ext cx="2016224" cy="769441"/>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she believes her car is here</a:t>
            </a:r>
            <a:endParaRPr lang="en-GB" i="0" dirty="0">
              <a:effectLst>
                <a:glow rad="101600">
                  <a:schemeClr val="tx1">
                    <a:alpha val="75000"/>
                  </a:schemeClr>
                </a:glow>
              </a:effectLst>
            </a:endParaRPr>
          </a:p>
        </p:txBody>
      </p:sp>
      <p:sp>
        <p:nvSpPr>
          <p:cNvPr id="8" name="Down Arrow 7"/>
          <p:cNvSpPr/>
          <p:nvPr/>
        </p:nvSpPr>
        <p:spPr bwMode="auto">
          <a:xfrm>
            <a:off x="1331640" y="3717032"/>
            <a:ext cx="504056" cy="504056"/>
          </a:xfrm>
          <a:prstGeom prst="down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Text Box 6"/>
          <p:cNvSpPr txBox="1">
            <a:spLocks noChangeArrowheads="1"/>
          </p:cNvSpPr>
          <p:nvPr/>
        </p:nvSpPr>
        <p:spPr bwMode="auto">
          <a:xfrm>
            <a:off x="4860032" y="5949280"/>
            <a:ext cx="370423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i="0" dirty="0" smtClean="0"/>
              <a:t>Rubio, Richardson &amp; Butterfill</a:t>
            </a:r>
            <a:endParaRPr lang="en-GB" i="0" dirty="0"/>
          </a:p>
        </p:txBody>
      </p:sp>
      <p:sp>
        <p:nvSpPr>
          <p:cNvPr id="10" name="Text Box 3"/>
          <p:cNvSpPr txBox="1">
            <a:spLocks noChangeArrowheads="1"/>
          </p:cNvSpPr>
          <p:nvPr/>
        </p:nvSpPr>
        <p:spPr bwMode="auto">
          <a:xfrm>
            <a:off x="6065763" y="3933056"/>
            <a:ext cx="1890613" cy="430887"/>
          </a:xfrm>
          <a:prstGeom prst="rect">
            <a:avLst/>
          </a:prstGeom>
          <a:solidFill>
            <a:srgbClr val="FF66FF"/>
          </a:solidFill>
          <a:ln>
            <a:no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her car is here</a:t>
            </a:r>
            <a:endParaRPr lang="en-GB" i="0" dirty="0">
              <a:effectLst>
                <a:glow rad="101600">
                  <a:schemeClr val="tx1">
                    <a:alpha val="75000"/>
                  </a:schemeClr>
                </a:glow>
              </a:effectLst>
            </a:endParaRPr>
          </a:p>
        </p:txBody>
      </p:sp>
      <p:sp>
        <p:nvSpPr>
          <p:cNvPr id="2" name="Oval 1"/>
          <p:cNvSpPr/>
          <p:nvPr/>
        </p:nvSpPr>
        <p:spPr bwMode="auto">
          <a:xfrm>
            <a:off x="467544" y="3861048"/>
            <a:ext cx="2304256" cy="2304256"/>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Text Box 3"/>
          <p:cNvSpPr txBox="1">
            <a:spLocks noChangeArrowheads="1"/>
          </p:cNvSpPr>
          <p:nvPr/>
        </p:nvSpPr>
        <p:spPr bwMode="auto">
          <a:xfrm rot="21133119">
            <a:off x="280420" y="2310586"/>
            <a:ext cx="2016224" cy="769441"/>
          </a:xfrm>
          <a:prstGeom prst="rect">
            <a:avLst/>
          </a:prstGeom>
          <a:solidFill>
            <a:srgbClr val="FF66FF"/>
          </a:solidFill>
          <a:ln>
            <a:solidFill>
              <a:schemeClr val="tx1"/>
            </a:solidFill>
          </a:ln>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algn="ctr" eaLnBrk="1" hangingPunct="1">
              <a:spcAft>
                <a:spcPct val="50000"/>
              </a:spcAft>
            </a:pPr>
            <a:r>
              <a:rPr lang="en-GB" i="0" dirty="0" smtClean="0">
                <a:effectLst>
                  <a:glow rad="101600">
                    <a:schemeClr val="tx1">
                      <a:alpha val="75000"/>
                    </a:schemeClr>
                  </a:glow>
                </a:effectLst>
              </a:rPr>
              <a:t>we predict </a:t>
            </a:r>
            <a:r>
              <a:rPr lang="en-GB" i="0" dirty="0" err="1" smtClean="0">
                <a:effectLst>
                  <a:glow rad="101600">
                    <a:schemeClr val="tx1">
                      <a:alpha val="75000"/>
                    </a:schemeClr>
                  </a:glow>
                </a:effectLst>
              </a:rPr>
              <a:t>Ss</a:t>
            </a:r>
            <a:r>
              <a:rPr lang="en-GB" i="0" dirty="0" smtClean="0">
                <a:effectLst>
                  <a:glow rad="101600">
                    <a:schemeClr val="tx1">
                      <a:alpha val="75000"/>
                    </a:schemeClr>
                  </a:glow>
                </a:effectLst>
              </a:rPr>
              <a:t> will look here</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42324942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0"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7418381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1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285877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1"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4149059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2063325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5"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21" name="Oval 20"/>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22" name="Oval 21"/>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774340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cxnSp>
        <p:nvCxnSpPr>
          <p:cNvPr id="7" name="Straight Connector 6"/>
          <p:cNvCxnSpPr/>
          <p:nvPr/>
        </p:nvCxnSpPr>
        <p:spPr bwMode="auto">
          <a:xfrm flipH="1">
            <a:off x="7189688" y="2924944"/>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23" name="TextBox 22"/>
          <p:cNvSpPr txBox="1"/>
          <p:nvPr/>
        </p:nvSpPr>
        <p:spPr>
          <a:xfrm>
            <a:off x="4916285" y="1846565"/>
            <a:ext cx="2432983"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435881" cy="321205"/>
          </a:xfrm>
          <a:prstGeom prst="rect">
            <a:avLst/>
          </a:prstGeom>
          <a:noFill/>
        </p:spPr>
        <p:txBody>
          <a:bodyPr wrap="none" rtlCol="0">
            <a:spAutoFit/>
          </a:bodyPr>
          <a:lstStyle/>
          <a:p>
            <a:r>
              <a:rPr lang="en-US" i="0" dirty="0" smtClean="0"/>
              <a:t>left</a:t>
            </a:r>
            <a:endParaRPr lang="en-US" i="0" dirty="0"/>
          </a:p>
        </p:txBody>
      </p:sp>
      <p:sp>
        <p:nvSpPr>
          <p:cNvPr id="25" name="TextBox 24"/>
          <p:cNvSpPr txBox="1"/>
          <p:nvPr/>
        </p:nvSpPr>
        <p:spPr>
          <a:xfrm>
            <a:off x="1292361" y="1960030"/>
            <a:ext cx="574691" cy="321205"/>
          </a:xfrm>
          <a:prstGeom prst="rect">
            <a:avLst/>
          </a:prstGeom>
          <a:noFill/>
        </p:spPr>
        <p:txBody>
          <a:bodyPr wrap="none" rtlCol="0">
            <a:spAutoFit/>
          </a:bodyPr>
          <a:lstStyle/>
          <a:p>
            <a:r>
              <a:rPr lang="en-US" i="0" dirty="0" smtClean="0"/>
              <a:t>right</a:t>
            </a:r>
            <a:endParaRPr lang="en-US" i="0" dirty="0"/>
          </a:p>
        </p:txBody>
      </p:sp>
      <p:sp>
        <p:nvSpPr>
          <p:cNvPr id="26" name="Rectangle 25"/>
          <p:cNvSpPr/>
          <p:nvPr/>
        </p:nvSpPr>
        <p:spPr bwMode="auto">
          <a:xfrm>
            <a:off x="2258574" y="210112"/>
            <a:ext cx="429428" cy="1610355"/>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435881" cy="321205"/>
          </a:xfrm>
          <a:prstGeom prst="rect">
            <a:avLst/>
          </a:prstGeom>
          <a:noFill/>
        </p:spPr>
        <p:txBody>
          <a:bodyPr wrap="none" rtlCol="0">
            <a:spAutoFit/>
          </a:bodyPr>
          <a:lstStyle/>
          <a:p>
            <a:r>
              <a:rPr lang="en-US" i="0" dirty="0" smtClean="0"/>
              <a:t>left</a:t>
            </a:r>
            <a:endParaRPr lang="en-US" i="0" dirty="0"/>
          </a:p>
        </p:txBody>
      </p:sp>
      <p:sp>
        <p:nvSpPr>
          <p:cNvPr id="29" name="TextBox 28"/>
          <p:cNvSpPr txBox="1"/>
          <p:nvPr/>
        </p:nvSpPr>
        <p:spPr>
          <a:xfrm>
            <a:off x="2795359" y="1981502"/>
            <a:ext cx="574691" cy="321205"/>
          </a:xfrm>
          <a:prstGeom prst="rect">
            <a:avLst/>
          </a:prstGeom>
          <a:noFill/>
        </p:spPr>
        <p:txBody>
          <a:bodyPr wrap="none" rtlCol="0">
            <a:spAutoFit/>
          </a:bodyPr>
          <a:lstStyle/>
          <a:p>
            <a:r>
              <a:rPr lang="en-US" i="0" dirty="0" smtClean="0"/>
              <a:t>right</a:t>
            </a:r>
            <a:endParaRPr lang="en-US" i="0" dirty="0"/>
          </a:p>
        </p:txBody>
      </p:sp>
      <p:sp>
        <p:nvSpPr>
          <p:cNvPr id="30" name="TextBox 29"/>
          <p:cNvSpPr txBox="1"/>
          <p:nvPr/>
        </p:nvSpPr>
        <p:spPr>
          <a:xfrm>
            <a:off x="2634323" y="2443136"/>
            <a:ext cx="320405" cy="481809"/>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3" name="Oval 32"/>
          <p:cNvSpPr/>
          <p:nvPr/>
        </p:nvSpPr>
        <p:spPr bwMode="auto">
          <a:xfrm>
            <a:off x="3347864" y="5733256"/>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4" name="Oval 33"/>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7471310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Tree>
    <p:extLst>
      <p:ext uri="{BB962C8B-B14F-4D97-AF65-F5344CB8AC3E}">
        <p14:creationId xmlns:p14="http://schemas.microsoft.com/office/powerpoint/2010/main" val="189442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8210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88640"/>
            <a:ext cx="2834060" cy="1713790"/>
          </a:xfrm>
          <a:prstGeom prst="rect">
            <a:avLst/>
          </a:prstGeom>
        </p:spPr>
      </p:pic>
      <p:pic>
        <p:nvPicPr>
          <p:cNvPr id="9" name="Picture 8"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204864"/>
            <a:ext cx="2656004" cy="1906684"/>
          </a:xfrm>
          <a:prstGeom prst="rect">
            <a:avLst/>
          </a:prstGeom>
        </p:spPr>
      </p:pic>
      <p:pic>
        <p:nvPicPr>
          <p:cNvPr id="10" name="Picture 9"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653136"/>
            <a:ext cx="2448272" cy="1899266"/>
          </a:xfrm>
          <a:prstGeom prst="rect">
            <a:avLst/>
          </a:prstGeom>
        </p:spPr>
      </p:pic>
      <p:cxnSp>
        <p:nvCxnSpPr>
          <p:cNvPr id="14" name="Straight Connector 13"/>
          <p:cNvCxnSpPr/>
          <p:nvPr/>
        </p:nvCxnSpPr>
        <p:spPr bwMode="auto">
          <a:xfrm>
            <a:off x="6156176" y="0"/>
            <a:ext cx="0" cy="6858000"/>
          </a:xfrm>
          <a:prstGeom prst="line">
            <a:avLst/>
          </a:prstGeom>
          <a:solidFill>
            <a:srgbClr val="00B8FF"/>
          </a:solidFill>
          <a:ln w="9525" cap="flat" cmpd="sng" algn="ctr">
            <a:solidFill>
              <a:schemeClr val="bg1"/>
            </a:solidFill>
            <a:prstDash val="dot"/>
            <a:round/>
            <a:headEnd type="none" w="med" len="med"/>
            <a:tailEnd type="none" w="med" len="med"/>
          </a:ln>
          <a:effectLst/>
        </p:spPr>
      </p:cxnSp>
      <p:pic>
        <p:nvPicPr>
          <p:cNvPr id="15" name="Picture 14" descr="fb_identity_1_brigh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40" y="116632"/>
            <a:ext cx="2834060" cy="1713790"/>
          </a:xfrm>
          <a:prstGeom prst="rect">
            <a:avLst/>
          </a:prstGeom>
        </p:spPr>
      </p:pic>
      <p:pic>
        <p:nvPicPr>
          <p:cNvPr id="16" name="Picture 15" descr="fb_identity_2_brigh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948" y="2132856"/>
            <a:ext cx="2656004" cy="1906684"/>
          </a:xfrm>
          <a:prstGeom prst="rect">
            <a:avLst/>
          </a:prstGeom>
        </p:spPr>
      </p:pic>
      <p:pic>
        <p:nvPicPr>
          <p:cNvPr id="17" name="Picture 16" descr="fb_identity_3_brigh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964" y="4581128"/>
            <a:ext cx="2448272" cy="1899266"/>
          </a:xfrm>
          <a:prstGeom prst="rect">
            <a:avLst/>
          </a:prstGeom>
        </p:spPr>
      </p:pic>
      <p:sp>
        <p:nvSpPr>
          <p:cNvPr id="5" name="Rectangle 4"/>
          <p:cNvSpPr/>
          <p:nvPr/>
        </p:nvSpPr>
        <p:spPr bwMode="auto">
          <a:xfrm>
            <a:off x="6732240" y="1412776"/>
            <a:ext cx="360040" cy="21602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descr="barrier_car1_brighter.png"/>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56176" y="1102519"/>
            <a:ext cx="864096" cy="751693"/>
          </a:xfrm>
          <a:prstGeom prst="rect">
            <a:avLst/>
          </a:prstGeom>
        </p:spPr>
      </p:pic>
      <p:pic>
        <p:nvPicPr>
          <p:cNvPr id="18" name="Picture 17"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3204">
            <a:off x="6516216" y="3281809"/>
            <a:ext cx="624214" cy="596776"/>
          </a:xfrm>
          <a:prstGeom prst="rect">
            <a:avLst/>
          </a:prstGeom>
        </p:spPr>
      </p:pic>
      <p:pic>
        <p:nvPicPr>
          <p:cNvPr id="19" name="Picture 18" descr="barrier_car2_brigh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4891" y="5739606"/>
            <a:ext cx="624214" cy="596776"/>
          </a:xfrm>
          <a:prstGeom prst="rect">
            <a:avLst/>
          </a:prstGeom>
        </p:spPr>
      </p:pic>
      <p:sp>
        <p:nvSpPr>
          <p:cNvPr id="4" name="TextBox 3"/>
          <p:cNvSpPr txBox="1"/>
          <p:nvPr/>
        </p:nvSpPr>
        <p:spPr>
          <a:xfrm>
            <a:off x="6372200" y="116632"/>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20" name="TextBox 19"/>
          <p:cNvSpPr txBox="1"/>
          <p:nvPr/>
        </p:nvSpPr>
        <p:spPr>
          <a:xfrm>
            <a:off x="3275856" y="116632"/>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23" name="TextBox 22"/>
          <p:cNvSpPr txBox="1"/>
          <p:nvPr/>
        </p:nvSpPr>
        <p:spPr>
          <a:xfrm>
            <a:off x="4916285" y="1846565"/>
            <a:ext cx="2432983" cy="646331"/>
          </a:xfrm>
          <a:prstGeom prst="rect">
            <a:avLst/>
          </a:prstGeom>
          <a:solidFill>
            <a:schemeClr val="bg1">
              <a:lumMod val="50000"/>
            </a:schemeClr>
          </a:solidFill>
          <a:effectLst>
            <a:glow rad="101600">
              <a:schemeClr val="tx1">
                <a:alpha val="75000"/>
              </a:schemeClr>
            </a:glow>
          </a:effectLst>
        </p:spPr>
        <p:txBody>
          <a:bodyPr wrap="none" rtlCol="0">
            <a:spAutoFit/>
          </a:bodyPr>
          <a:lstStyle/>
          <a:p>
            <a:r>
              <a:rPr lang="en-US" sz="3600" i="0" dirty="0" smtClean="0">
                <a:solidFill>
                  <a:schemeClr val="tx1"/>
                </a:solidFill>
              </a:rPr>
              <a:t>belief: 2 ≈ 3</a:t>
            </a:r>
            <a:endParaRPr lang="en-US" sz="3600" i="0" dirty="0">
              <a:solidFill>
                <a:schemeClr val="tx1"/>
              </a:solidFill>
            </a:endParaRPr>
          </a:p>
        </p:txBody>
      </p:sp>
      <p:sp>
        <p:nvSpPr>
          <p:cNvPr id="21" name="Rectangle 20"/>
          <p:cNvSpPr/>
          <p:nvPr/>
        </p:nvSpPr>
        <p:spPr bwMode="auto">
          <a:xfrm>
            <a:off x="1334260" y="1315888"/>
            <a:ext cx="429428" cy="48310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Rectangle 21"/>
          <p:cNvSpPr/>
          <p:nvPr/>
        </p:nvSpPr>
        <p:spPr bwMode="auto">
          <a:xfrm>
            <a:off x="755576" y="188640"/>
            <a:ext cx="429428" cy="1610354"/>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TextBox 23"/>
          <p:cNvSpPr txBox="1"/>
          <p:nvPr/>
        </p:nvSpPr>
        <p:spPr>
          <a:xfrm>
            <a:off x="755576" y="1960030"/>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5" name="TextBox 24"/>
          <p:cNvSpPr txBox="1"/>
          <p:nvPr/>
        </p:nvSpPr>
        <p:spPr>
          <a:xfrm>
            <a:off x="1292361" y="1960030"/>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26" name="Rectangle 25"/>
          <p:cNvSpPr/>
          <p:nvPr/>
        </p:nvSpPr>
        <p:spPr bwMode="auto">
          <a:xfrm>
            <a:off x="2258574" y="210112"/>
            <a:ext cx="429428" cy="1610355"/>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bwMode="auto">
          <a:xfrm>
            <a:off x="2849037" y="1262210"/>
            <a:ext cx="429428" cy="558256"/>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TextBox 27"/>
          <p:cNvSpPr txBox="1"/>
          <p:nvPr/>
        </p:nvSpPr>
        <p:spPr>
          <a:xfrm>
            <a:off x="2258574" y="1981502"/>
            <a:ext cx="584721" cy="430887"/>
          </a:xfrm>
          <a:prstGeom prst="rect">
            <a:avLst/>
          </a:prstGeom>
          <a:noFill/>
        </p:spPr>
        <p:txBody>
          <a:bodyPr wrap="none" rtlCol="0">
            <a:spAutoFit/>
          </a:bodyPr>
          <a:lstStyle/>
          <a:p>
            <a:r>
              <a:rPr lang="en-US" i="0" dirty="0" smtClean="0">
                <a:solidFill>
                  <a:srgbClr val="7F7F7F"/>
                </a:solidFill>
              </a:rPr>
              <a:t>left</a:t>
            </a:r>
            <a:endParaRPr lang="en-US" i="0" dirty="0">
              <a:solidFill>
                <a:srgbClr val="7F7F7F"/>
              </a:solidFill>
            </a:endParaRPr>
          </a:p>
        </p:txBody>
      </p:sp>
      <p:sp>
        <p:nvSpPr>
          <p:cNvPr id="29" name="TextBox 28"/>
          <p:cNvSpPr txBox="1"/>
          <p:nvPr/>
        </p:nvSpPr>
        <p:spPr>
          <a:xfrm>
            <a:off x="2795359" y="1981502"/>
            <a:ext cx="770930" cy="430887"/>
          </a:xfrm>
          <a:prstGeom prst="rect">
            <a:avLst/>
          </a:prstGeom>
          <a:noFill/>
        </p:spPr>
        <p:txBody>
          <a:bodyPr wrap="none" rtlCol="0">
            <a:spAutoFit/>
          </a:bodyPr>
          <a:lstStyle/>
          <a:p>
            <a:r>
              <a:rPr lang="en-US" i="0" dirty="0" smtClean="0">
                <a:solidFill>
                  <a:srgbClr val="7F7F7F"/>
                </a:solidFill>
              </a:rPr>
              <a:t>right</a:t>
            </a:r>
            <a:endParaRPr lang="en-US" i="0" dirty="0">
              <a:solidFill>
                <a:srgbClr val="7F7F7F"/>
              </a:solidFill>
            </a:endParaRPr>
          </a:p>
        </p:txBody>
      </p:sp>
      <p:sp>
        <p:nvSpPr>
          <p:cNvPr id="30" name="TextBox 29"/>
          <p:cNvSpPr txBox="1"/>
          <p:nvPr/>
        </p:nvSpPr>
        <p:spPr>
          <a:xfrm>
            <a:off x="2634323" y="2443136"/>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31" name="TextBox 30"/>
          <p:cNvSpPr txBox="1"/>
          <p:nvPr/>
        </p:nvSpPr>
        <p:spPr>
          <a:xfrm>
            <a:off x="1131325" y="2389458"/>
            <a:ext cx="320405" cy="481809"/>
          </a:xfrm>
          <a:prstGeom prst="rect">
            <a:avLst/>
          </a:prstGeom>
          <a:solidFill>
            <a:schemeClr val="bg1">
              <a:lumMod val="50000"/>
            </a:schemeClr>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sp>
        <p:nvSpPr>
          <p:cNvPr id="32" name="TextBox 31"/>
          <p:cNvSpPr txBox="1"/>
          <p:nvPr/>
        </p:nvSpPr>
        <p:spPr>
          <a:xfrm>
            <a:off x="4267650" y="4294837"/>
            <a:ext cx="3623149" cy="646331"/>
          </a:xfrm>
          <a:prstGeom prst="rect">
            <a:avLst/>
          </a:prstGeom>
          <a:solidFill>
            <a:schemeClr val="bg1"/>
          </a:solidFill>
          <a:effectLst>
            <a:glow rad="101600">
              <a:schemeClr val="tx1">
                <a:alpha val="75000"/>
              </a:schemeClr>
            </a:glow>
          </a:effectLst>
        </p:spPr>
        <p:txBody>
          <a:bodyPr wrap="none" rtlCol="0">
            <a:spAutoFit/>
          </a:bodyPr>
          <a:lstStyle/>
          <a:p>
            <a:r>
              <a:rPr lang="en-US" sz="3600" i="0" dirty="0" smtClean="0">
                <a:solidFill>
                  <a:schemeClr val="tx1"/>
                </a:solidFill>
              </a:rPr>
              <a:t>registration: </a:t>
            </a:r>
            <a:r>
              <a:rPr lang="en-US" sz="3600" i="0" dirty="0">
                <a:solidFill>
                  <a:schemeClr val="tx1"/>
                </a:solidFill>
              </a:rPr>
              <a:t>2 ≈</a:t>
            </a:r>
            <a:r>
              <a:rPr lang="en-US" sz="3600" i="0" dirty="0" smtClean="0">
                <a:solidFill>
                  <a:schemeClr val="tx1"/>
                </a:solidFill>
              </a:rPr>
              <a:t> 3</a:t>
            </a:r>
            <a:endParaRPr lang="en-US" sz="3600" i="0" dirty="0">
              <a:solidFill>
                <a:schemeClr val="tx1"/>
              </a:solidFill>
            </a:endParaRPr>
          </a:p>
        </p:txBody>
      </p:sp>
      <p:cxnSp>
        <p:nvCxnSpPr>
          <p:cNvPr id="7" name="Straight Connector 6"/>
          <p:cNvCxnSpPr/>
          <p:nvPr/>
        </p:nvCxnSpPr>
        <p:spPr bwMode="auto">
          <a:xfrm flipH="1">
            <a:off x="7189688" y="4509120"/>
            <a:ext cx="144016" cy="360040"/>
          </a:xfrm>
          <a:prstGeom prst="line">
            <a:avLst/>
          </a:prstGeom>
          <a:solidFill>
            <a:srgbClr val="00B8FF"/>
          </a:solidFill>
          <a:ln w="28575" cap="flat" cmpd="sng" algn="ctr">
            <a:solidFill>
              <a:schemeClr val="tx1"/>
            </a:solidFill>
            <a:prstDash val="solid"/>
            <a:round/>
            <a:headEnd type="none" w="med" len="med"/>
            <a:tailEnd type="none" w="med" len="med"/>
          </a:ln>
          <a:effectLst/>
        </p:spPr>
      </p:cxnSp>
      <p:sp>
        <p:nvSpPr>
          <p:cNvPr id="33" name="Text Box 6"/>
          <p:cNvSpPr txBox="1">
            <a:spLocks noChangeArrowheads="1"/>
          </p:cNvSpPr>
          <p:nvPr/>
        </p:nvSpPr>
        <p:spPr bwMode="auto">
          <a:xfrm>
            <a:off x="6588224" y="6361583"/>
            <a:ext cx="2424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r>
              <a:rPr lang="en-GB" sz="1400" i="0" dirty="0" smtClean="0"/>
              <a:t>Rubio, Richardson &amp; Butterfill</a:t>
            </a:r>
            <a:endParaRPr lang="en-GB" sz="1400" i="0" dirty="0"/>
          </a:p>
        </p:txBody>
      </p:sp>
      <p:sp>
        <p:nvSpPr>
          <p:cNvPr id="34" name="Oval 33"/>
          <p:cNvSpPr/>
          <p:nvPr/>
        </p:nvSpPr>
        <p:spPr bwMode="auto">
          <a:xfrm>
            <a:off x="4860032"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5" name="Oval 34"/>
          <p:cNvSpPr/>
          <p:nvPr/>
        </p:nvSpPr>
        <p:spPr bwMode="auto">
          <a:xfrm>
            <a:off x="6372200" y="5661248"/>
            <a:ext cx="936104" cy="936104"/>
          </a:xfrm>
          <a:prstGeom prst="ellipse">
            <a:avLst/>
          </a:prstGeom>
          <a:gradFill flip="none" rotWithShape="1">
            <a:gsLst>
              <a:gs pos="0">
                <a:srgbClr val="FFFFFF">
                  <a:alpha val="0"/>
                </a:srgbClr>
              </a:gs>
              <a:gs pos="100000">
                <a:schemeClr val="bg1">
                  <a:alpha val="0"/>
                </a:schemeClr>
              </a:gs>
              <a:gs pos="50000">
                <a:srgbClr val="FFFFFF"/>
              </a:gs>
              <a:gs pos="34000">
                <a:srgbClr val="FFFFFF">
                  <a:alpha val="78000"/>
                </a:srgbClr>
              </a:gs>
              <a:gs pos="57000">
                <a:schemeClr val="bg1">
                  <a:alpha val="78000"/>
                </a:schemeClr>
              </a:gs>
            </a:gsLst>
            <a:path path="circle">
              <a:fillToRect l="50000" t="50000" r="50000" b="50000"/>
            </a:path>
            <a:tileRect/>
          </a:gradFill>
          <a:ln w="9525" cap="flat" cmpd="sng" algn="ctr">
            <a:noFill/>
            <a:prstDash val="solid"/>
            <a:round/>
            <a:headEnd type="none" w="med" len="med"/>
            <a:tailEnd type="none" w="med" len="med"/>
          </a:ln>
          <a:effectLst>
            <a:softEdge rad="50800"/>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grpSp>
        <p:nvGrpSpPr>
          <p:cNvPr id="36" name="Group 35"/>
          <p:cNvGrpSpPr/>
          <p:nvPr/>
        </p:nvGrpSpPr>
        <p:grpSpPr>
          <a:xfrm>
            <a:off x="755576" y="3717031"/>
            <a:ext cx="2614474" cy="2736305"/>
            <a:chOff x="899592" y="1700808"/>
            <a:chExt cx="3507234" cy="3670667"/>
          </a:xfrm>
        </p:grpSpPr>
        <p:sp>
          <p:nvSpPr>
            <p:cNvPr id="37" name="Rectangle 36"/>
            <p:cNvSpPr/>
            <p:nvPr/>
          </p:nvSpPr>
          <p:spPr bwMode="auto">
            <a:xfrm>
              <a:off x="899592" y="3212976"/>
              <a:ext cx="576064" cy="648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8" name="Rectangle 37"/>
            <p:cNvSpPr/>
            <p:nvPr/>
          </p:nvSpPr>
          <p:spPr bwMode="auto">
            <a:xfrm>
              <a:off x="1691680" y="1700808"/>
              <a:ext cx="576064" cy="2160239"/>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TextBox 38"/>
            <p:cNvSpPr txBox="1"/>
            <p:nvPr/>
          </p:nvSpPr>
          <p:spPr>
            <a:xfrm>
              <a:off x="899592" y="4077072"/>
              <a:ext cx="584721" cy="430887"/>
            </a:xfrm>
            <a:prstGeom prst="rect">
              <a:avLst/>
            </a:prstGeom>
            <a:noFill/>
          </p:spPr>
          <p:txBody>
            <a:bodyPr wrap="none" rtlCol="0">
              <a:spAutoFit/>
            </a:bodyPr>
            <a:lstStyle/>
            <a:p>
              <a:r>
                <a:rPr lang="en-US" i="0" dirty="0" smtClean="0"/>
                <a:t>left</a:t>
              </a:r>
              <a:endParaRPr lang="en-US" i="0" dirty="0"/>
            </a:p>
          </p:txBody>
        </p:sp>
        <p:sp>
          <p:nvSpPr>
            <p:cNvPr id="40" name="TextBox 39"/>
            <p:cNvSpPr txBox="1"/>
            <p:nvPr/>
          </p:nvSpPr>
          <p:spPr>
            <a:xfrm>
              <a:off x="1619672" y="4077072"/>
              <a:ext cx="770930" cy="430887"/>
            </a:xfrm>
            <a:prstGeom prst="rect">
              <a:avLst/>
            </a:prstGeom>
            <a:noFill/>
          </p:spPr>
          <p:txBody>
            <a:bodyPr wrap="none" rtlCol="0">
              <a:spAutoFit/>
            </a:bodyPr>
            <a:lstStyle/>
            <a:p>
              <a:r>
                <a:rPr lang="en-US" i="0" dirty="0" smtClean="0"/>
                <a:t>right</a:t>
              </a:r>
              <a:endParaRPr lang="en-US" i="0" dirty="0"/>
            </a:p>
          </p:txBody>
        </p:sp>
        <p:sp>
          <p:nvSpPr>
            <p:cNvPr id="41" name="Rectangle 40"/>
            <p:cNvSpPr/>
            <p:nvPr/>
          </p:nvSpPr>
          <p:spPr bwMode="auto">
            <a:xfrm>
              <a:off x="2915816" y="1729612"/>
              <a:ext cx="576064" cy="216024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2" name="Rectangle 41"/>
            <p:cNvSpPr/>
            <p:nvPr/>
          </p:nvSpPr>
          <p:spPr bwMode="auto">
            <a:xfrm>
              <a:off x="3707904" y="3140968"/>
              <a:ext cx="576064" cy="748883"/>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3" name="TextBox 42"/>
            <p:cNvSpPr txBox="1"/>
            <p:nvPr/>
          </p:nvSpPr>
          <p:spPr>
            <a:xfrm>
              <a:off x="2915816" y="4105876"/>
              <a:ext cx="584721" cy="430887"/>
            </a:xfrm>
            <a:prstGeom prst="rect">
              <a:avLst/>
            </a:prstGeom>
            <a:noFill/>
          </p:spPr>
          <p:txBody>
            <a:bodyPr wrap="none" rtlCol="0">
              <a:spAutoFit/>
            </a:bodyPr>
            <a:lstStyle/>
            <a:p>
              <a:r>
                <a:rPr lang="en-US" i="0" dirty="0" smtClean="0"/>
                <a:t>left</a:t>
              </a:r>
              <a:endParaRPr lang="en-US" i="0" dirty="0"/>
            </a:p>
          </p:txBody>
        </p:sp>
        <p:sp>
          <p:nvSpPr>
            <p:cNvPr id="44" name="TextBox 43"/>
            <p:cNvSpPr txBox="1"/>
            <p:nvPr/>
          </p:nvSpPr>
          <p:spPr>
            <a:xfrm>
              <a:off x="3635896" y="4105876"/>
              <a:ext cx="770930" cy="430887"/>
            </a:xfrm>
            <a:prstGeom prst="rect">
              <a:avLst/>
            </a:prstGeom>
            <a:noFill/>
          </p:spPr>
          <p:txBody>
            <a:bodyPr wrap="none" rtlCol="0">
              <a:spAutoFit/>
            </a:bodyPr>
            <a:lstStyle/>
            <a:p>
              <a:r>
                <a:rPr lang="en-US" i="0" dirty="0" smtClean="0"/>
                <a:t>right</a:t>
              </a:r>
              <a:endParaRPr lang="en-US" i="0" dirty="0"/>
            </a:p>
          </p:txBody>
        </p:sp>
        <p:sp>
          <p:nvSpPr>
            <p:cNvPr id="45" name="TextBox 44"/>
            <p:cNvSpPr txBox="1"/>
            <p:nvPr/>
          </p:nvSpPr>
          <p:spPr>
            <a:xfrm>
              <a:off x="3419872" y="4725144"/>
              <a:ext cx="429813" cy="646331"/>
            </a:xfrm>
            <a:prstGeom prst="rect">
              <a:avLst/>
            </a:prstGeom>
            <a:solidFill>
              <a:schemeClr val="bg1"/>
            </a:solidFill>
          </p:spPr>
          <p:txBody>
            <a:bodyPr wrap="none" rtlCol="0">
              <a:spAutoFit/>
            </a:bodyPr>
            <a:lstStyle/>
            <a:p>
              <a:r>
                <a:rPr lang="en-US" sz="3600" i="0" dirty="0" smtClean="0">
                  <a:solidFill>
                    <a:schemeClr val="tx1"/>
                  </a:solidFill>
                </a:rPr>
                <a:t>3</a:t>
              </a:r>
              <a:endParaRPr lang="en-US" sz="3600" i="0" dirty="0">
                <a:solidFill>
                  <a:schemeClr val="tx1"/>
                </a:solidFill>
              </a:endParaRPr>
            </a:p>
          </p:txBody>
        </p:sp>
        <p:sp>
          <p:nvSpPr>
            <p:cNvPr id="46" name="TextBox 45"/>
            <p:cNvSpPr txBox="1"/>
            <p:nvPr/>
          </p:nvSpPr>
          <p:spPr>
            <a:xfrm>
              <a:off x="1403648" y="4653136"/>
              <a:ext cx="429813" cy="646331"/>
            </a:xfrm>
            <a:prstGeom prst="rect">
              <a:avLst/>
            </a:prstGeom>
            <a:solidFill>
              <a:schemeClr val="bg1"/>
            </a:solidFill>
          </p:spPr>
          <p:txBody>
            <a:bodyPr wrap="none" rtlCol="0">
              <a:spAutoFit/>
            </a:bodyPr>
            <a:lstStyle/>
            <a:p>
              <a:r>
                <a:rPr lang="en-US" sz="3600" i="0" dirty="0" smtClean="0">
                  <a:solidFill>
                    <a:schemeClr val="tx1"/>
                  </a:solidFill>
                </a:rPr>
                <a:t>2</a:t>
              </a:r>
              <a:endParaRPr lang="en-US" sz="3600" i="0" dirty="0">
                <a:solidFill>
                  <a:schemeClr val="tx1"/>
                </a:solidFill>
              </a:endParaRPr>
            </a:p>
          </p:txBody>
        </p:sp>
      </p:grpSp>
    </p:spTree>
    <p:extLst>
      <p:ext uri="{BB962C8B-B14F-4D97-AF65-F5344CB8AC3E}">
        <p14:creationId xmlns:p14="http://schemas.microsoft.com/office/powerpoint/2010/main" val="3439219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43383</TotalTime>
  <Words>10103</Words>
  <Application>Microsoft Macintosh PowerPoint</Application>
  <PresentationFormat>On-screen Show (4:3)</PresentationFormat>
  <Paragraphs>1043</Paragraphs>
  <Slides>111</Slides>
  <Notes>88</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1845</cp:revision>
  <cp:lastPrinted>2011-05-18T13:59:56Z</cp:lastPrinted>
  <dcterms:created xsi:type="dcterms:W3CDTF">2010-11-22T10:27:15Z</dcterms:created>
  <dcterms:modified xsi:type="dcterms:W3CDTF">2012-10-03T08:37:58Z</dcterms:modified>
  <cp:category/>
</cp:coreProperties>
</file>